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png" ContentType="image/png"/>
  <Default Extension="rels" ContentType="application/vnd.openxmlformats-package.relationships+xml"/>
  <Default Extension="wmf" ContentType="image/x-wmf"/>
  <Default Extension="docx" ContentType="application/vnd.openxmlformats-officedocument.wordprocessingml.document"/>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53"/>
  </p:notesMasterIdLst>
  <p:handoutMasterIdLst>
    <p:handoutMasterId r:id="rId54"/>
  </p:handoutMasterIdLst>
  <p:sldIdLst>
    <p:sldId id="430" r:id="rId2"/>
    <p:sldId id="429" r:id="rId3"/>
    <p:sldId id="501" r:id="rId4"/>
    <p:sldId id="508" r:id="rId5"/>
    <p:sldId id="453" r:id="rId6"/>
    <p:sldId id="471" r:id="rId7"/>
    <p:sldId id="425" r:id="rId8"/>
    <p:sldId id="505" r:id="rId9"/>
    <p:sldId id="454" r:id="rId10"/>
    <p:sldId id="401" r:id="rId11"/>
    <p:sldId id="402" r:id="rId12"/>
    <p:sldId id="466" r:id="rId13"/>
    <p:sldId id="403" r:id="rId14"/>
    <p:sldId id="506" r:id="rId15"/>
    <p:sldId id="503" r:id="rId16"/>
    <p:sldId id="455" r:id="rId17"/>
    <p:sldId id="472" r:id="rId18"/>
    <p:sldId id="456" r:id="rId19"/>
    <p:sldId id="457" r:id="rId20"/>
    <p:sldId id="473" r:id="rId21"/>
    <p:sldId id="474" r:id="rId22"/>
    <p:sldId id="475" r:id="rId23"/>
    <p:sldId id="458" r:id="rId24"/>
    <p:sldId id="476" r:id="rId25"/>
    <p:sldId id="477" r:id="rId26"/>
    <p:sldId id="460" r:id="rId27"/>
    <p:sldId id="504" r:id="rId28"/>
    <p:sldId id="447" r:id="rId29"/>
    <p:sldId id="459" r:id="rId30"/>
    <p:sldId id="478" r:id="rId31"/>
    <p:sldId id="479" r:id="rId32"/>
    <p:sldId id="480" r:id="rId33"/>
    <p:sldId id="510" r:id="rId34"/>
    <p:sldId id="511" r:id="rId35"/>
    <p:sldId id="513" r:id="rId36"/>
    <p:sldId id="515" r:id="rId37"/>
    <p:sldId id="514" r:id="rId38"/>
    <p:sldId id="512" r:id="rId39"/>
    <p:sldId id="398" r:id="rId40"/>
    <p:sldId id="409" r:id="rId41"/>
    <p:sldId id="462" r:id="rId42"/>
    <p:sldId id="507" r:id="rId43"/>
    <p:sldId id="448" r:id="rId44"/>
    <p:sldId id="449" r:id="rId45"/>
    <p:sldId id="489" r:id="rId46"/>
    <p:sldId id="509" r:id="rId47"/>
    <p:sldId id="450" r:id="rId48"/>
    <p:sldId id="488" r:id="rId49"/>
    <p:sldId id="451" r:id="rId50"/>
    <p:sldId id="467" r:id="rId51"/>
    <p:sldId id="468" r:id="rId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 Lane" initials="D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2" autoAdjust="0"/>
    <p:restoredTop sz="94686" autoAdjust="0"/>
  </p:normalViewPr>
  <p:slideViewPr>
    <p:cSldViewPr>
      <p:cViewPr>
        <p:scale>
          <a:sx n="112" d="100"/>
          <a:sy n="112" d="100"/>
        </p:scale>
        <p:origin x="-1000"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commentAuthors" Target="commentAuthors.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0.152374599008457"/>
          <c:y val="0.0440576177977755"/>
          <c:w val="0.654096493146696"/>
          <c:h val="0.733812023497063"/>
        </c:manualLayout>
      </c:layout>
      <c:bar3DChart>
        <c:barDir val="col"/>
        <c:grouping val="standard"/>
        <c:varyColors val="0"/>
        <c:ser>
          <c:idx val="0"/>
          <c:order val="0"/>
          <c:tx>
            <c:strRef>
              <c:f>Sheet1!$B$1</c:f>
              <c:strCache>
                <c:ptCount val="1"/>
                <c:pt idx="0">
                  <c:v>Social</c:v>
                </c:pt>
              </c:strCache>
            </c:strRef>
          </c:tx>
          <c:invertIfNegative val="0"/>
          <c:cat>
            <c:strRef>
              <c:f>Sheet1!$A$2:$A$7</c:f>
              <c:strCache>
                <c:ptCount val="6"/>
                <c:pt idx="0">
                  <c:v>Scenario I</c:v>
                </c:pt>
                <c:pt idx="1">
                  <c:v>Scenario II</c:v>
                </c:pt>
                <c:pt idx="2">
                  <c:v>Scenario III</c:v>
                </c:pt>
                <c:pt idx="3">
                  <c:v>Scenario IV</c:v>
                </c:pt>
                <c:pt idx="4">
                  <c:v>Scenario V</c:v>
                </c:pt>
                <c:pt idx="5">
                  <c:v>Scenario VI</c:v>
                </c:pt>
              </c:strCache>
            </c:strRef>
          </c:cat>
          <c:val>
            <c:numRef>
              <c:f>Sheet1!$B$2:$B$7</c:f>
              <c:numCache>
                <c:formatCode>"$"#,##0;[Red]\-"$"#,##0</c:formatCode>
                <c:ptCount val="6"/>
                <c:pt idx="0">
                  <c:v>165104.0</c:v>
                </c:pt>
                <c:pt idx="1">
                  <c:v>198296.0</c:v>
                </c:pt>
                <c:pt idx="2">
                  <c:v>231488.0</c:v>
                </c:pt>
                <c:pt idx="3">
                  <c:v>267481.0</c:v>
                </c:pt>
                <c:pt idx="4">
                  <c:v>302872.0</c:v>
                </c:pt>
                <c:pt idx="5">
                  <c:v>336064.0</c:v>
                </c:pt>
              </c:numCache>
            </c:numRef>
          </c:val>
        </c:ser>
        <c:ser>
          <c:idx val="1"/>
          <c:order val="1"/>
          <c:tx>
            <c:strRef>
              <c:f>Sheet1!$C$1</c:f>
              <c:strCache>
                <c:ptCount val="1"/>
                <c:pt idx="0">
                  <c:v>Cultural</c:v>
                </c:pt>
              </c:strCache>
            </c:strRef>
          </c:tx>
          <c:invertIfNegative val="0"/>
          <c:cat>
            <c:strRef>
              <c:f>Sheet1!$A$2:$A$7</c:f>
              <c:strCache>
                <c:ptCount val="6"/>
                <c:pt idx="0">
                  <c:v>Scenario I</c:v>
                </c:pt>
                <c:pt idx="1">
                  <c:v>Scenario II</c:v>
                </c:pt>
                <c:pt idx="2">
                  <c:v>Scenario III</c:v>
                </c:pt>
                <c:pt idx="3">
                  <c:v>Scenario IV</c:v>
                </c:pt>
                <c:pt idx="4">
                  <c:v>Scenario V</c:v>
                </c:pt>
                <c:pt idx="5">
                  <c:v>Scenario VI</c:v>
                </c:pt>
              </c:strCache>
            </c:strRef>
          </c:cat>
          <c:val>
            <c:numRef>
              <c:f>Sheet1!$C$2:$C$7</c:f>
              <c:numCache>
                <c:formatCode>"$"#,##0;[Red]\-"$"#,##0</c:formatCode>
                <c:ptCount val="6"/>
                <c:pt idx="0">
                  <c:v>165875.0</c:v>
                </c:pt>
                <c:pt idx="1">
                  <c:v>236650.0</c:v>
                </c:pt>
                <c:pt idx="2">
                  <c:v>332425.0</c:v>
                </c:pt>
                <c:pt idx="3">
                  <c:v>473400.0</c:v>
                </c:pt>
                <c:pt idx="4">
                  <c:v>749825.0</c:v>
                </c:pt>
                <c:pt idx="5">
                  <c:v>1.27625E6</c:v>
                </c:pt>
              </c:numCache>
            </c:numRef>
          </c:val>
        </c:ser>
        <c:ser>
          <c:idx val="2"/>
          <c:order val="2"/>
          <c:tx>
            <c:strRef>
              <c:f>Sheet1!$D$1</c:f>
              <c:strCache>
                <c:ptCount val="1"/>
                <c:pt idx="0">
                  <c:v>Environmental</c:v>
                </c:pt>
              </c:strCache>
            </c:strRef>
          </c:tx>
          <c:invertIfNegative val="0"/>
          <c:cat>
            <c:strRef>
              <c:f>Sheet1!$A$2:$A$7</c:f>
              <c:strCache>
                <c:ptCount val="6"/>
                <c:pt idx="0">
                  <c:v>Scenario I</c:v>
                </c:pt>
                <c:pt idx="1">
                  <c:v>Scenario II</c:v>
                </c:pt>
                <c:pt idx="2">
                  <c:v>Scenario III</c:v>
                </c:pt>
                <c:pt idx="3">
                  <c:v>Scenario IV</c:v>
                </c:pt>
                <c:pt idx="4">
                  <c:v>Scenario V</c:v>
                </c:pt>
                <c:pt idx="5">
                  <c:v>Scenario VI</c:v>
                </c:pt>
              </c:strCache>
            </c:strRef>
          </c:cat>
          <c:val>
            <c:numRef>
              <c:f>Sheet1!$D$2:$D$7</c:f>
              <c:numCache>
                <c:formatCode>"$"#,##0;[Red]\-"$"#,##0</c:formatCode>
                <c:ptCount val="6"/>
                <c:pt idx="0">
                  <c:v>942500.0</c:v>
                </c:pt>
                <c:pt idx="1">
                  <c:v>1.03404E6</c:v>
                </c:pt>
                <c:pt idx="2">
                  <c:v>1.12866E6</c:v>
                </c:pt>
                <c:pt idx="3">
                  <c:v>1.26636E6</c:v>
                </c:pt>
                <c:pt idx="4">
                  <c:v>1.36314E6</c:v>
                </c:pt>
                <c:pt idx="5">
                  <c:v>1.461E6</c:v>
                </c:pt>
              </c:numCache>
            </c:numRef>
          </c:val>
        </c:ser>
        <c:ser>
          <c:idx val="3"/>
          <c:order val="3"/>
          <c:tx>
            <c:strRef>
              <c:f>Sheet1!$E$1</c:f>
              <c:strCache>
                <c:ptCount val="1"/>
                <c:pt idx="0">
                  <c:v>Economic</c:v>
                </c:pt>
              </c:strCache>
            </c:strRef>
          </c:tx>
          <c:invertIfNegative val="0"/>
          <c:cat>
            <c:strRef>
              <c:f>Sheet1!$A$2:$A$7</c:f>
              <c:strCache>
                <c:ptCount val="6"/>
                <c:pt idx="0">
                  <c:v>Scenario I</c:v>
                </c:pt>
                <c:pt idx="1">
                  <c:v>Scenario II</c:v>
                </c:pt>
                <c:pt idx="2">
                  <c:v>Scenario III</c:v>
                </c:pt>
                <c:pt idx="3">
                  <c:v>Scenario IV</c:v>
                </c:pt>
                <c:pt idx="4">
                  <c:v>Scenario V</c:v>
                </c:pt>
                <c:pt idx="5">
                  <c:v>Scenario VI</c:v>
                </c:pt>
              </c:strCache>
            </c:strRef>
          </c:cat>
          <c:val>
            <c:numRef>
              <c:f>Sheet1!$E$2:$E$7</c:f>
              <c:numCache>
                <c:formatCode>"$"#,##0;[Red]\-"$"#,##0</c:formatCode>
                <c:ptCount val="6"/>
                <c:pt idx="0">
                  <c:v>1.356034E6</c:v>
                </c:pt>
                <c:pt idx="1">
                  <c:v>1.812502E6</c:v>
                </c:pt>
                <c:pt idx="2">
                  <c:v>2.58979E6</c:v>
                </c:pt>
                <c:pt idx="3">
                  <c:v>3.605955E6</c:v>
                </c:pt>
                <c:pt idx="4">
                  <c:v>4.555173E6</c:v>
                </c:pt>
                <c:pt idx="5">
                  <c:v>5.482897E6</c:v>
                </c:pt>
              </c:numCache>
            </c:numRef>
          </c:val>
        </c:ser>
        <c:dLbls>
          <c:showLegendKey val="0"/>
          <c:showVal val="0"/>
          <c:showCatName val="0"/>
          <c:showSerName val="0"/>
          <c:showPercent val="0"/>
          <c:showBubbleSize val="0"/>
        </c:dLbls>
        <c:gapWidth val="150"/>
        <c:shape val="box"/>
        <c:axId val="-2105612232"/>
        <c:axId val="-2105609048"/>
        <c:axId val="-2105605816"/>
      </c:bar3DChart>
      <c:catAx>
        <c:axId val="-2105612232"/>
        <c:scaling>
          <c:orientation val="minMax"/>
        </c:scaling>
        <c:delete val="0"/>
        <c:axPos val="b"/>
        <c:numFmt formatCode="General" sourceLinked="0"/>
        <c:majorTickMark val="out"/>
        <c:minorTickMark val="none"/>
        <c:tickLblPos val="nextTo"/>
        <c:txPr>
          <a:bodyPr/>
          <a:lstStyle/>
          <a:p>
            <a:pPr>
              <a:defRPr lang="en-US" sz="1200"/>
            </a:pPr>
            <a:endParaRPr lang="en-US"/>
          </a:p>
        </c:txPr>
        <c:crossAx val="-2105609048"/>
        <c:crosses val="autoZero"/>
        <c:auto val="1"/>
        <c:lblAlgn val="ctr"/>
        <c:lblOffset val="100"/>
        <c:noMultiLvlLbl val="0"/>
      </c:catAx>
      <c:valAx>
        <c:axId val="-2105609048"/>
        <c:scaling>
          <c:orientation val="minMax"/>
        </c:scaling>
        <c:delete val="0"/>
        <c:axPos val="l"/>
        <c:majorGridlines/>
        <c:numFmt formatCode="&quot;$&quot;#,##0;[Red]\-&quot;$&quot;#,##0" sourceLinked="1"/>
        <c:majorTickMark val="out"/>
        <c:minorTickMark val="none"/>
        <c:tickLblPos val="nextTo"/>
        <c:txPr>
          <a:bodyPr/>
          <a:lstStyle/>
          <a:p>
            <a:pPr>
              <a:defRPr lang="en-US" sz="1100"/>
            </a:pPr>
            <a:endParaRPr lang="en-US"/>
          </a:p>
        </c:txPr>
        <c:crossAx val="-2105612232"/>
        <c:crosses val="autoZero"/>
        <c:crossBetween val="between"/>
      </c:valAx>
      <c:serAx>
        <c:axId val="-2105605816"/>
        <c:scaling>
          <c:orientation val="minMax"/>
        </c:scaling>
        <c:delete val="1"/>
        <c:axPos val="b"/>
        <c:majorTickMark val="out"/>
        <c:minorTickMark val="none"/>
        <c:tickLblPos val="none"/>
        <c:crossAx val="-2105609048"/>
        <c:crosses val="autoZero"/>
      </c:serAx>
    </c:plotArea>
    <c:legend>
      <c:legendPos val="r"/>
      <c:layout>
        <c:manualLayout>
          <c:xMode val="edge"/>
          <c:yMode val="edge"/>
          <c:x val="0.800715282211345"/>
          <c:y val="0.265338951771654"/>
          <c:w val="0.190025419119907"/>
          <c:h val="0.37817626312336"/>
        </c:manualLayout>
      </c:layout>
      <c:overlay val="0"/>
      <c:txPr>
        <a:bodyPr/>
        <a:lstStyle/>
        <a:p>
          <a:pPr>
            <a:defRPr lang="en-US" sz="14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A13FCE36-6D29-4772-94F1-BD5E944D0D5A}" type="datetimeFigureOut">
              <a:rPr lang="en-US"/>
              <a:pPr>
                <a:defRPr/>
              </a:pPr>
              <a:t>16-11-11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DAF02237-C265-48F7-A8D1-1BD8318AC282}" type="slidenum">
              <a:rPr lang="en-US"/>
              <a:pPr>
                <a:defRPr/>
              </a:pPr>
              <a:t>‹#›</a:t>
            </a:fld>
            <a:endParaRPr lang="en-US"/>
          </a:p>
        </p:txBody>
      </p:sp>
    </p:spTree>
    <p:extLst>
      <p:ext uri="{BB962C8B-B14F-4D97-AF65-F5344CB8AC3E}">
        <p14:creationId xmlns:p14="http://schemas.microsoft.com/office/powerpoint/2010/main" val="40533369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CB8949AD-65F4-41BA-A60A-32DA469E18D9}" type="datetimeFigureOut">
              <a:rPr lang="en-US"/>
              <a:pPr>
                <a:defRPr/>
              </a:pPr>
              <a:t>16-11-11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1CE19D69-6E00-4691-AE38-31A4854A7157}" type="slidenum">
              <a:rPr lang="en-US"/>
              <a:pPr>
                <a:defRPr/>
              </a:pPr>
              <a:t>‹#›</a:t>
            </a:fld>
            <a:endParaRPr lang="en-US"/>
          </a:p>
        </p:txBody>
      </p:sp>
    </p:spTree>
    <p:extLst>
      <p:ext uri="{BB962C8B-B14F-4D97-AF65-F5344CB8AC3E}">
        <p14:creationId xmlns:p14="http://schemas.microsoft.com/office/powerpoint/2010/main" val="1880141984"/>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CE19D69-6E00-4691-AE38-31A4854A7157}" type="slidenum">
              <a:rPr lang="en-US" smtClean="0"/>
              <a:pPr>
                <a:defRPr/>
              </a:pPr>
              <a:t>2</a:t>
            </a:fld>
            <a:endParaRPr lang="en-US"/>
          </a:p>
        </p:txBody>
      </p:sp>
    </p:spTree>
    <p:extLst>
      <p:ext uri="{BB962C8B-B14F-4D97-AF65-F5344CB8AC3E}">
        <p14:creationId xmlns:p14="http://schemas.microsoft.com/office/powerpoint/2010/main" val="291896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68D1D79-C353-4A3E-8468-E307C0ED912C}" type="slidenum">
              <a:rPr lang="en-US" smtClean="0"/>
              <a:pPr>
                <a:defRPr/>
              </a:pPr>
              <a:t>12</a:t>
            </a:fld>
            <a:endParaRPr lang="en-US"/>
          </a:p>
        </p:txBody>
      </p:sp>
    </p:spTree>
    <p:extLst>
      <p:ext uri="{BB962C8B-B14F-4D97-AF65-F5344CB8AC3E}">
        <p14:creationId xmlns:p14="http://schemas.microsoft.com/office/powerpoint/2010/main" val="1029928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5656" y="3429000"/>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
        <p:nvSpPr>
          <p:cNvPr id="4" name="Date Placeholder 3"/>
          <p:cNvSpPr>
            <a:spLocks noGrp="1"/>
          </p:cNvSpPr>
          <p:nvPr>
            <p:ph type="dt" sz="half" idx="10"/>
          </p:nvPr>
        </p:nvSpPr>
        <p:spPr/>
        <p:txBody>
          <a:bodyPr/>
          <a:lstStyle/>
          <a:p>
            <a:pPr>
              <a:defRPr/>
            </a:pPr>
            <a:r>
              <a:rPr lang="en-CA" smtClean="0"/>
              <a:t>PART 2-PM, November 12, 2016</a:t>
            </a:r>
            <a:endParaRPr lang="en-US" dirty="0"/>
          </a:p>
        </p:txBody>
      </p:sp>
      <p:sp>
        <p:nvSpPr>
          <p:cNvPr id="5" name="Footer Placeholder 4"/>
          <p:cNvSpPr>
            <a:spLocks noGrp="1"/>
          </p:cNvSpPr>
          <p:nvPr>
            <p:ph type="ftr" sz="quarter" idx="11"/>
          </p:nvPr>
        </p:nvSpPr>
        <p:spPr>
          <a:xfrm>
            <a:off x="457199" y="6172200"/>
            <a:ext cx="4762873" cy="365125"/>
          </a:xfrm>
        </p:spPr>
        <p:txBody>
          <a:bodyPr/>
          <a:lstStyle/>
          <a:p>
            <a:pPr>
              <a:defRPr/>
            </a:pPr>
            <a:r>
              <a:rPr lang="en-US" smtClean="0"/>
              <a:t>China-ASEAN Advanced Academy on Oceans Law and Governance2</a:t>
            </a:r>
            <a:endParaRPr lang="en-US" dirty="0"/>
          </a:p>
        </p:txBody>
      </p:sp>
      <p:sp>
        <p:nvSpPr>
          <p:cNvPr id="6" name="Slide Number Placeholder 5"/>
          <p:cNvSpPr>
            <a:spLocks noGrp="1"/>
          </p:cNvSpPr>
          <p:nvPr>
            <p:ph type="sldNum" sz="quarter" idx="12"/>
          </p:nvPr>
        </p:nvSpPr>
        <p:spPr>
          <a:xfrm>
            <a:off x="5292080" y="6165304"/>
            <a:ext cx="634752" cy="365125"/>
          </a:xfrm>
        </p:spPr>
        <p:txBody>
          <a:bodyPr/>
          <a:lstStyle/>
          <a:p>
            <a:fld id="{D7E63A33-8271-4DD0-9C48-789913D7C115}" type="slidenum">
              <a:rPr lang="en-US" smtClean="0"/>
              <a:pPr/>
              <a:t>‹#›</a:t>
            </a:fld>
            <a:endParaRPr lang="en-US" dirty="0"/>
          </a:p>
        </p:txBody>
      </p:sp>
      <p:sp>
        <p:nvSpPr>
          <p:cNvPr id="2" name="Title 1"/>
          <p:cNvSpPr>
            <a:spLocks noGrp="1"/>
          </p:cNvSpPr>
          <p:nvPr>
            <p:ph type="ctrTitle"/>
          </p:nvPr>
        </p:nvSpPr>
        <p:spPr>
          <a:xfrm>
            <a:off x="755576" y="980728"/>
            <a:ext cx="7175351" cy="1793167"/>
          </a:xfrm>
          <a:effectLst/>
        </p:spPr>
        <p:txBody>
          <a:bodyPr>
            <a:noAutofit/>
          </a:bodyPr>
          <a:lstStyle>
            <a:lvl1pPr marL="640080" indent="-457200" algn="l">
              <a:defRPr sz="5400"/>
            </a:lvl1pPr>
          </a:lstStyle>
          <a:p>
            <a:r>
              <a:rPr lang="en-CA" dirty="0" smtClean="0"/>
              <a:t>Click to edit Master title style</a:t>
            </a:r>
            <a:endParaRPr lang="en-US" dirty="0"/>
          </a:p>
        </p:txBody>
      </p:sp>
      <p:sp>
        <p:nvSpPr>
          <p:cNvPr id="16"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wrap="none" anchor="ctr">
            <a:spAutoFit/>
          </a:bodyPr>
          <a:lstStyle/>
          <a:p>
            <a:pPr fontAlgn="auto">
              <a:spcBef>
                <a:spcPts val="0"/>
              </a:spcBef>
              <a:spcAft>
                <a:spcPts val="0"/>
              </a:spcAft>
              <a:defRPr/>
            </a:pPr>
            <a:endParaRPr lang="en-US">
              <a:latin typeface="+mn-lt"/>
            </a:endParaRPr>
          </a:p>
        </p:txBody>
      </p:sp>
      <p:sp>
        <p:nvSpPr>
          <p:cNvPr id="17" name="Rectangle 5"/>
          <p:cNvSpPr>
            <a:spLocks noChangeArrowheads="1"/>
          </p:cNvSpPr>
          <p:nvPr userDrawn="1"/>
        </p:nvSpPr>
        <p:spPr bwMode="auto">
          <a:xfrm>
            <a:off x="-457200" y="457200"/>
            <a:ext cx="9144000" cy="0"/>
          </a:xfrm>
          <a:prstGeom prst="rect">
            <a:avLst/>
          </a:prstGeom>
          <a:noFill/>
          <a:ln w="9525">
            <a:noFill/>
            <a:miter lim="800000"/>
            <a:headEnd/>
            <a:tailEnd/>
          </a:ln>
          <a:effectLst/>
        </p:spPr>
        <p:txBody>
          <a:bodyPr wrap="none" anchor="ctr">
            <a:spAutoFit/>
          </a:bodyPr>
          <a:lstStyle/>
          <a:p>
            <a:pPr>
              <a:tabLst>
                <a:tab pos="2971800" algn="ctr"/>
                <a:tab pos="5943600" algn="r"/>
              </a:tabLst>
              <a:defRPr/>
            </a:pPr>
            <a:r>
              <a:rPr lang="en-US" sz="2000">
                <a:ea typeface="Cambria" pitchFamily="18" charset="0"/>
                <a:cs typeface="Times New Roman" pitchFamily="18" charset="0"/>
              </a:rPr>
              <a:t>  </a:t>
            </a:r>
            <a:endParaRPr lang="en-US" sz="800"/>
          </a:p>
          <a:p>
            <a:pPr eaLnBrk="0" hangingPunct="0">
              <a:tabLst>
                <a:tab pos="2971800" algn="ctr"/>
                <a:tab pos="5943600" algn="r"/>
              </a:tabLst>
              <a:defRPr/>
            </a:pPr>
            <a:endParaRPr lang="en-US"/>
          </a:p>
        </p:txBody>
      </p:sp>
      <p:sp>
        <p:nvSpPr>
          <p:cNvPr id="18" name="Rectangle 6"/>
          <p:cNvSpPr>
            <a:spLocks noChangeArrowheads="1"/>
          </p:cNvSpPr>
          <p:nvPr userDrawn="1"/>
        </p:nvSpPr>
        <p:spPr bwMode="auto">
          <a:xfrm>
            <a:off x="-457200" y="695325"/>
            <a:ext cx="9144000" cy="0"/>
          </a:xfrm>
          <a:prstGeom prst="rect">
            <a:avLst/>
          </a:prstGeom>
          <a:noFill/>
          <a:ln w="9525">
            <a:noFill/>
            <a:miter lim="800000"/>
            <a:headEnd/>
            <a:tailEnd/>
          </a:ln>
          <a:effectLst/>
        </p:spPr>
        <p:txBody>
          <a:bodyPr wrap="none" anchor="ctr">
            <a:spAutoFit/>
          </a:bodyPr>
          <a:lstStyle/>
          <a:p>
            <a:pPr>
              <a:tabLst>
                <a:tab pos="2971800" algn="ctr"/>
                <a:tab pos="5943600" algn="r"/>
              </a:tabLst>
              <a:defRPr/>
            </a:pPr>
            <a:endParaRPr lang="en-US"/>
          </a:p>
        </p:txBody>
      </p:sp>
      <p:sp>
        <p:nvSpPr>
          <p:cNvPr id="19" name="Rectangle 7"/>
          <p:cNvSpPr>
            <a:spLocks noChangeArrowheads="1"/>
          </p:cNvSpPr>
          <p:nvPr userDrawn="1"/>
        </p:nvSpPr>
        <p:spPr bwMode="auto">
          <a:xfrm>
            <a:off x="-457200" y="895350"/>
            <a:ext cx="9144000" cy="0"/>
          </a:xfrm>
          <a:prstGeom prst="rect">
            <a:avLst/>
          </a:prstGeom>
          <a:noFill/>
          <a:ln w="9525">
            <a:noFill/>
            <a:miter lim="800000"/>
            <a:headEnd/>
            <a:tailEnd/>
          </a:ln>
          <a:effectLst/>
        </p:spPr>
        <p:txBody>
          <a:bodyPr wrap="none" anchor="ctr">
            <a:spAutoFit/>
          </a:bodyPr>
          <a:lstStyle/>
          <a:p>
            <a:pPr>
              <a:tabLst>
                <a:tab pos="2971800" algn="ctr"/>
                <a:tab pos="5943600" algn="r"/>
              </a:tabLst>
              <a:defRPr/>
            </a:pP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pPr>
              <a:defRPr/>
            </a:pPr>
            <a:r>
              <a:rPr lang="en-CA" smtClean="0"/>
              <a:t>PART 2-PM, November 12, 2016</a:t>
            </a:r>
            <a:endParaRPr lang="en-US"/>
          </a:p>
        </p:txBody>
      </p:sp>
      <p:sp>
        <p:nvSpPr>
          <p:cNvPr id="5" name="Footer Placeholder 4"/>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6" name="Slide Number Placeholder 5"/>
          <p:cNvSpPr>
            <a:spLocks noGrp="1"/>
          </p:cNvSpPr>
          <p:nvPr>
            <p:ph type="sldNum" sz="quarter" idx="12"/>
          </p:nvPr>
        </p:nvSpPr>
        <p:spPr/>
        <p:txBody>
          <a:bodyPr/>
          <a:lstStyle/>
          <a:p>
            <a:pPr>
              <a:defRPr/>
            </a:pPr>
            <a:fld id="{C6BB14BE-EF0F-47F0-9EFE-744BC1AA1A3D}"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CA"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pPr>
              <a:defRPr/>
            </a:pPr>
            <a:r>
              <a:rPr lang="en-CA" smtClean="0"/>
              <a:t>PART 2-PM, November 12, 2016</a:t>
            </a:r>
            <a:endParaRPr lang="en-US"/>
          </a:p>
        </p:txBody>
      </p:sp>
      <p:sp>
        <p:nvSpPr>
          <p:cNvPr id="5" name="Footer Placeholder 4"/>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6" name="Slide Number Placeholder 5"/>
          <p:cNvSpPr>
            <a:spLocks noGrp="1"/>
          </p:cNvSpPr>
          <p:nvPr>
            <p:ph type="sldNum" sz="quarter" idx="12"/>
          </p:nvPr>
        </p:nvSpPr>
        <p:spPr/>
        <p:txBody>
          <a:bodyPr/>
          <a:lstStyle/>
          <a:p>
            <a:pPr>
              <a:defRPr/>
            </a:pPr>
            <a:fld id="{1269A502-9532-4AAA-ABA1-E0FD432E1858}"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9"/>
          <p:cNvSpPr>
            <a:spLocks noGrp="1"/>
          </p:cNvSpPr>
          <p:nvPr>
            <p:ph type="dt" sz="half" idx="10"/>
          </p:nvPr>
        </p:nvSpPr>
        <p:spPr>
          <a:xfrm>
            <a:off x="7391400" y="6408738"/>
            <a:ext cx="1255712" cy="449262"/>
          </a:xfrm>
        </p:spPr>
        <p:txBody>
          <a:bodyPr/>
          <a:lstStyle>
            <a:lvl1pPr>
              <a:defRPr/>
            </a:lvl1pPr>
          </a:lstStyle>
          <a:p>
            <a:pPr>
              <a:defRPr/>
            </a:pPr>
            <a:r>
              <a:rPr lang="en-CA" smtClean="0"/>
              <a:t>PART 2-PM, November 12, 2016</a:t>
            </a:r>
            <a:endParaRPr lang="en-US" dirty="0">
              <a:solidFill>
                <a:srgbClr val="424242"/>
              </a:solidFill>
            </a:endParaRPr>
          </a:p>
        </p:txBody>
      </p:sp>
      <p:sp>
        <p:nvSpPr>
          <p:cNvPr id="4" name="Footer Placeholder 21"/>
          <p:cNvSpPr>
            <a:spLocks noGrp="1"/>
          </p:cNvSpPr>
          <p:nvPr>
            <p:ph type="ftr" sz="quarter" idx="11"/>
          </p:nvPr>
        </p:nvSpPr>
        <p:spPr>
          <a:xfrm>
            <a:off x="4114800" y="6408738"/>
            <a:ext cx="3276600" cy="449262"/>
          </a:xfrm>
        </p:spPr>
        <p:txBody>
          <a:bodyPr/>
          <a:lstStyle>
            <a:lvl1pPr>
              <a:defRPr/>
            </a:lvl1pPr>
          </a:lstStyle>
          <a:p>
            <a:pPr>
              <a:defRPr/>
            </a:pPr>
            <a:r>
              <a:rPr lang="en-US" smtClean="0"/>
              <a:t>China-ASEAN Advanced Academy on Oceans Law and Governance2</a:t>
            </a:r>
            <a:endParaRPr lang="en-US" dirty="0"/>
          </a:p>
        </p:txBody>
      </p:sp>
      <p:sp>
        <p:nvSpPr>
          <p:cNvPr id="5" name="Slide Number Placeholder 17"/>
          <p:cNvSpPr>
            <a:spLocks noGrp="1"/>
          </p:cNvSpPr>
          <p:nvPr>
            <p:ph type="sldNum" sz="quarter" idx="12"/>
          </p:nvPr>
        </p:nvSpPr>
        <p:spPr/>
        <p:txBody>
          <a:bodyPr/>
          <a:lstStyle>
            <a:lvl1pPr>
              <a:defRPr/>
            </a:lvl1pPr>
          </a:lstStyle>
          <a:p>
            <a:pPr>
              <a:defRPr/>
            </a:pPr>
            <a:fld id="{72E24BC0-AD5A-4CEE-B6A8-4245B0436348}" type="slidenum">
              <a:rPr lang="en-US"/>
              <a:pPr>
                <a:defRPr/>
              </a:pPr>
              <a:t>‹#›</a:t>
            </a:fld>
            <a:endParaRPr lang="en-US">
              <a:solidFill>
                <a:srgbClr val="424242"/>
              </a:solidFill>
            </a:endParaRPr>
          </a:p>
        </p:txBody>
      </p:sp>
    </p:spTree>
    <p:extLst>
      <p:ext uri="{BB962C8B-B14F-4D97-AF65-F5344CB8AC3E}">
        <p14:creationId xmlns:p14="http://schemas.microsoft.com/office/powerpoint/2010/main" val="3320397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CA" smtClean="0"/>
              <a:t>PART 2-PM, November 12, 2016</a:t>
            </a:r>
            <a:endParaRPr lang="en-US"/>
          </a:p>
        </p:txBody>
      </p:sp>
      <p:sp>
        <p:nvSpPr>
          <p:cNvPr id="5" name="Footer Placeholder 4"/>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6" name="Slide Number Placeholder 5"/>
          <p:cNvSpPr>
            <a:spLocks noGrp="1"/>
          </p:cNvSpPr>
          <p:nvPr>
            <p:ph type="sldNum" sz="quarter" idx="12"/>
          </p:nvPr>
        </p:nvSpPr>
        <p:spPr/>
        <p:txBody>
          <a:bodyPr/>
          <a:lstStyle/>
          <a:p>
            <a:pPr>
              <a:defRPr/>
            </a:pPr>
            <a:fld id="{DF648B21-2346-47DE-A0EB-A729AD9FD972}" type="slidenum">
              <a:rPr lang="en-US" smtClean="0"/>
              <a:pPr>
                <a:defRPr/>
              </a:pPr>
              <a:t>‹#›</a:t>
            </a:fld>
            <a:endParaRPr lang="en-US"/>
          </a:p>
        </p:txBody>
      </p:sp>
      <p:sp>
        <p:nvSpPr>
          <p:cNvPr id="8" name="Title 7"/>
          <p:cNvSpPr>
            <a:spLocks noGrp="1"/>
          </p:cNvSpPr>
          <p:nvPr>
            <p:ph type="title"/>
          </p:nvPr>
        </p:nvSpPr>
        <p:spPr>
          <a:xfrm>
            <a:off x="899592" y="260648"/>
            <a:ext cx="6512511" cy="1143000"/>
          </a:xfrm>
        </p:spPr>
        <p:txBody>
          <a:bodyPr/>
          <a:lstStyle/>
          <a:p>
            <a:r>
              <a:rPr lang="en-CA" dirty="0" smtClean="0"/>
              <a:t>Click to edit Master title style</a:t>
            </a:r>
            <a:endParaRPr lang="en-US" dirty="0"/>
          </a:p>
        </p:txBody>
      </p:sp>
      <p:sp>
        <p:nvSpPr>
          <p:cNvPr id="10" name="Content Placeholder 9"/>
          <p:cNvSpPr>
            <a:spLocks noGrp="1"/>
          </p:cNvSpPr>
          <p:nvPr>
            <p:ph sz="quarter" idx="13"/>
          </p:nvPr>
        </p:nvSpPr>
        <p:spPr>
          <a:xfrm>
            <a:off x="1187624" y="1844824"/>
            <a:ext cx="6400800" cy="347472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CA"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pPr>
              <a:defRPr/>
            </a:pPr>
            <a:r>
              <a:rPr lang="en-CA" smtClean="0"/>
              <a:t>PART 2-PM, November 12, 2016</a:t>
            </a:r>
            <a:endParaRPr lang="en-US"/>
          </a:p>
        </p:txBody>
      </p:sp>
      <p:sp>
        <p:nvSpPr>
          <p:cNvPr id="5" name="Footer Placeholder 4"/>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CA" smtClean="0"/>
              <a:t>PART 2-PM, November 12, 2016</a:t>
            </a:r>
            <a:endParaRPr lang="en-US"/>
          </a:p>
        </p:txBody>
      </p:sp>
      <p:sp>
        <p:nvSpPr>
          <p:cNvPr id="6" name="Footer Placeholder 5"/>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7" name="Slide Number Placeholder 6"/>
          <p:cNvSpPr>
            <a:spLocks noGrp="1"/>
          </p:cNvSpPr>
          <p:nvPr>
            <p:ph type="sldNum" sz="quarter" idx="12"/>
          </p:nvPr>
        </p:nvSpPr>
        <p:spPr/>
        <p:txBody>
          <a:bodyPr/>
          <a:lstStyle/>
          <a:p>
            <a:pPr>
              <a:defRPr/>
            </a:pPr>
            <a:fld id="{D47934B4-11E9-4EF5-9662-6C8E15386C9E}" type="slidenum">
              <a:rPr lang="en-US" smtClean="0"/>
              <a:pPr>
                <a:defRPr/>
              </a:pPr>
              <a:t>‹#›</a:t>
            </a:fld>
            <a:endParaRPr lang="en-US"/>
          </a:p>
        </p:txBody>
      </p:sp>
      <p:sp>
        <p:nvSpPr>
          <p:cNvPr id="8" name="Title 7"/>
          <p:cNvSpPr>
            <a:spLocks noGrp="1"/>
          </p:cNvSpPr>
          <p:nvPr>
            <p:ph type="title"/>
          </p:nvPr>
        </p:nvSpPr>
        <p:spPr/>
        <p:txBody>
          <a:bodyPr/>
          <a:lstStyle/>
          <a:p>
            <a:r>
              <a:rPr lang="en-CA"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CA"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pPr>
              <a:defRPr/>
            </a:pPr>
            <a:r>
              <a:rPr lang="en-CA" smtClean="0"/>
              <a:t>PART 2-PM, November 12, 2016</a:t>
            </a:r>
            <a:endParaRPr lang="en-US"/>
          </a:p>
        </p:txBody>
      </p:sp>
      <p:sp>
        <p:nvSpPr>
          <p:cNvPr id="8" name="Footer Placeholder 7"/>
          <p:cNvSpPr>
            <a:spLocks noGrp="1"/>
          </p:cNvSpPr>
          <p:nvPr>
            <p:ph type="ftr" sz="quarter" idx="11"/>
          </p:nvPr>
        </p:nvSpPr>
        <p:spPr/>
        <p:txBody>
          <a:bodyPr/>
          <a:lstStyle/>
          <a:p>
            <a:pPr>
              <a:defRPr/>
            </a:pPr>
            <a:r>
              <a:rPr lang="en-US" smtClean="0"/>
              <a:t>China-ASEAN Advanced Academy on Oceans Law and Governance2</a:t>
            </a:r>
            <a:endParaRPr lang="en-US" dirty="0"/>
          </a:p>
        </p:txBody>
      </p:sp>
      <p:sp>
        <p:nvSpPr>
          <p:cNvPr id="9" name="Slide Number Placeholder 8"/>
          <p:cNvSpPr>
            <a:spLocks noGrp="1"/>
          </p:cNvSpPr>
          <p:nvPr>
            <p:ph type="sldNum" sz="quarter" idx="12"/>
          </p:nvPr>
        </p:nvSpPr>
        <p:spPr/>
        <p:txBody>
          <a:bodyPr/>
          <a:lstStyle/>
          <a:p>
            <a:pPr>
              <a:defRPr/>
            </a:pPr>
            <a:fld id="{F5E21B55-EA5A-4CF3-86BD-E96AC3CE71C3}" type="slidenum">
              <a:rPr lang="en-US" smtClean="0"/>
              <a:pPr>
                <a:defRPr/>
              </a:pPr>
              <a:t>‹#›</a:t>
            </a:fld>
            <a:endParaRPr lang="en-US"/>
          </a:p>
        </p:txBody>
      </p:sp>
      <p:sp>
        <p:nvSpPr>
          <p:cNvPr id="10" name="Title 9"/>
          <p:cNvSpPr>
            <a:spLocks noGrp="1"/>
          </p:cNvSpPr>
          <p:nvPr>
            <p:ph type="title"/>
          </p:nvPr>
        </p:nvSpPr>
        <p:spPr/>
        <p:txBody>
          <a:bodyPr/>
          <a:lstStyle/>
          <a:p>
            <a:r>
              <a:rPr lang="en-CA"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Date Placeholder 2"/>
          <p:cNvSpPr>
            <a:spLocks noGrp="1"/>
          </p:cNvSpPr>
          <p:nvPr>
            <p:ph type="dt" sz="half" idx="10"/>
          </p:nvPr>
        </p:nvSpPr>
        <p:spPr/>
        <p:txBody>
          <a:bodyPr/>
          <a:lstStyle/>
          <a:p>
            <a:pPr>
              <a:defRPr/>
            </a:pPr>
            <a:r>
              <a:rPr lang="en-CA" smtClean="0"/>
              <a:t>PART 2-PM, November 12, 2016</a:t>
            </a:r>
            <a:endParaRPr lang="en-US"/>
          </a:p>
        </p:txBody>
      </p:sp>
      <p:sp>
        <p:nvSpPr>
          <p:cNvPr id="4" name="Footer Placeholder 3"/>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5" name="Slide Number Placeholder 4"/>
          <p:cNvSpPr>
            <a:spLocks noGrp="1"/>
          </p:cNvSpPr>
          <p:nvPr>
            <p:ph type="sldNum" sz="quarter" idx="12"/>
          </p:nvPr>
        </p:nvSpPr>
        <p:spPr/>
        <p:txBody>
          <a:bodyPr/>
          <a:lstStyle/>
          <a:p>
            <a:pPr>
              <a:defRPr/>
            </a:pPr>
            <a:fld id="{8F0793C7-0A70-4342-8667-E0D15913978E}"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8F6FFF01-2A2F-4FF0-B1BD-BC4DC77FC53E}"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CA"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pPr>
              <a:defRPr/>
            </a:pPr>
            <a:r>
              <a:rPr lang="en-CA" smtClean="0"/>
              <a:t>PART 2-PM, November 12, 2016</a:t>
            </a:r>
            <a:endParaRPr lang="en-US"/>
          </a:p>
        </p:txBody>
      </p:sp>
      <p:sp>
        <p:nvSpPr>
          <p:cNvPr id="6" name="Footer Placeholder 5"/>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7" name="Slide Number Placeholder 6"/>
          <p:cNvSpPr>
            <a:spLocks noGrp="1"/>
          </p:cNvSpPr>
          <p:nvPr>
            <p:ph type="sldNum" sz="quarter" idx="12"/>
          </p:nvPr>
        </p:nvSpPr>
        <p:spPr/>
        <p:txBody>
          <a:bodyPr/>
          <a:lstStyle/>
          <a:p>
            <a:pPr>
              <a:defRPr/>
            </a:pPr>
            <a:fld id="{26659074-7B47-463C-B367-70CB4A4A899F}"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pPr>
              <a:defRPr/>
            </a:pPr>
            <a:r>
              <a:rPr lang="en-CA" smtClean="0"/>
              <a:t>PART 2-PM, November 12, 2016</a:t>
            </a:r>
            <a:endParaRPr lang="en-US"/>
          </a:p>
        </p:txBody>
      </p:sp>
      <p:sp>
        <p:nvSpPr>
          <p:cNvPr id="6" name="Footer Placeholder 5"/>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7" name="Slide Number Placeholder 6"/>
          <p:cNvSpPr>
            <a:spLocks noGrp="1"/>
          </p:cNvSpPr>
          <p:nvPr>
            <p:ph type="sldNum" sz="quarter" idx="12"/>
          </p:nvPr>
        </p:nvSpPr>
        <p:spPr/>
        <p:txBody>
          <a:bodyPr/>
          <a:lstStyle/>
          <a:p>
            <a:pPr>
              <a:defRPr/>
            </a:pPr>
            <a:fld id="{94EB4622-F08F-40E4-8FEE-3DD0724A00EC}" type="slidenum">
              <a:rPr lang="en-US" smtClean="0"/>
              <a:pPr>
                <a:defRPr/>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CA"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CA"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r>
              <a:rPr lang="en-CA" smtClean="0"/>
              <a:t>PART 2-PM, November 12, 2016</a:t>
            </a:r>
            <a:endParaRPr lang="en-US" dirty="0">
              <a:solidFill>
                <a:schemeClr val="tx2">
                  <a:shade val="90000"/>
                </a:schemeClr>
              </a:solidFill>
            </a:endParaRPr>
          </a:p>
        </p:txBody>
      </p:sp>
      <p:sp>
        <p:nvSpPr>
          <p:cNvPr id="5" name="Footer Placeholder 4"/>
          <p:cNvSpPr>
            <a:spLocks noGrp="1"/>
          </p:cNvSpPr>
          <p:nvPr>
            <p:ph type="ftr" sz="quarter" idx="3"/>
          </p:nvPr>
        </p:nvSpPr>
        <p:spPr>
          <a:xfrm>
            <a:off x="457199" y="6172200"/>
            <a:ext cx="483488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r>
              <a:rPr lang="en-US" smtClean="0"/>
              <a:t>China-ASEAN Advanced Academy on Oceans Law and Governance2</a:t>
            </a:r>
            <a:endParaRPr lang="en-US" dirty="0"/>
          </a:p>
        </p:txBody>
      </p:sp>
      <p:sp>
        <p:nvSpPr>
          <p:cNvPr id="6" name="Slide Number Placeholder 5"/>
          <p:cNvSpPr>
            <a:spLocks noGrp="1"/>
          </p:cNvSpPr>
          <p:nvPr>
            <p:ph type="sldNum" sz="quarter" idx="4"/>
          </p:nvPr>
        </p:nvSpPr>
        <p:spPr>
          <a:xfrm>
            <a:off x="5364088" y="6165304"/>
            <a:ext cx="634752"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4A50620D-0DD9-4374-9960-6752FBBAE32C}" type="slidenum">
              <a:rPr lang="en-US" smtClean="0"/>
              <a:pPr>
                <a:defRPr/>
              </a:pPr>
              <a:t>‹#›</a:t>
            </a:fld>
            <a:endParaRPr lang="en-US" dirty="0">
              <a:solidFill>
                <a:schemeClr val="tx2">
                  <a:shade val="90000"/>
                </a:schemeClr>
              </a:solidFill>
            </a:endParaRPr>
          </a:p>
        </p:txBody>
      </p:sp>
      <p:sp>
        <p:nvSpPr>
          <p:cNvPr id="12"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wrap="none" anchor="ctr">
            <a:spAutoFit/>
          </a:bodyPr>
          <a:lstStyle/>
          <a:p>
            <a:pPr fontAlgn="auto">
              <a:spcBef>
                <a:spcPts val="0"/>
              </a:spcBef>
              <a:spcAft>
                <a:spcPts val="0"/>
              </a:spcAft>
              <a:defRPr/>
            </a:pPr>
            <a:endParaRPr lang="en-US">
              <a:latin typeface="+mn-lt"/>
            </a:endParaRP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iming>
    <p:tnLst>
      <p:par>
        <p:cTn xmlns:p14="http://schemas.microsoft.com/office/powerpoint/2010/main" id="1" dur="indefinite" restart="never" nodeType="tmRoot"/>
      </p:par>
    </p:tnLst>
  </p:timing>
  <p:hf hdr="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2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emf"/><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Word_Document4.docx"/><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Excel_Sheet5.xlsx"/><Relationship Id="rId4" Type="http://schemas.openxmlformats.org/officeDocument/2006/relationships/image" Target="../media/image39.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Excel_Sheet6.xlsx"/><Relationship Id="rId4" Type="http://schemas.openxmlformats.org/officeDocument/2006/relationships/image" Target="../media/image40.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package" Target="../embeddings/Microsoft_Excel_Sheet7.xlsx"/><Relationship Id="rId4" Type="http://schemas.openxmlformats.org/officeDocument/2006/relationships/image" Target="../media/image41.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package" Target="../embeddings/Microsoft_Excel_Sheet8.xlsx"/><Relationship Id="rId4" Type="http://schemas.openxmlformats.org/officeDocument/2006/relationships/image" Target="../media/image42.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 Id="rId3" Type="http://schemas.openxmlformats.org/officeDocument/2006/relationships/image" Target="../media/image4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cop22.ma/en/%23actualites/the-effects-of-global-warming-on-water-and-the-climate-on-islands" TargetMode="External"/><Relationship Id="rId4" Type="http://schemas.openxmlformats.org/officeDocument/2006/relationships/hyperlink" Target="http://newsroom.unfccc.int/climate-action/cities-towns-regions-partner-to-achieve-paris-goals/" TargetMode="External"/><Relationship Id="rId5" Type="http://schemas.openxmlformats.org/officeDocument/2006/relationships/hyperlink" Target="http://unfccc.int/cooperation_support/education_outreach/overview/items/8946.php" TargetMode="External"/><Relationship Id="rId6" Type="http://schemas.openxmlformats.org/officeDocument/2006/relationships/hyperlink" Target="http://climateaction2020.unfccc.int/media/1281/unfccc_spm_2016.pdf" TargetMode="External"/><Relationship Id="rId1" Type="http://schemas.openxmlformats.org/officeDocument/2006/relationships/slideLayout" Target="../slideLayouts/slideLayout2.xml"/><Relationship Id="rId2" Type="http://schemas.openxmlformats.org/officeDocument/2006/relationships/hyperlink" Target="http://cop22.ma/en/%23actualites/integrated-coastal-management-at-the-centre-of-meeting-in-the-moroccan-pavillion-at-cop22"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gif"/><Relationship Id="rId5"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9" Type="http://schemas.openxmlformats.org/officeDocument/2006/relationships/hyperlink" Target="https://books.google.ca/" TargetMode="External"/><Relationship Id="rId20" Type="http://schemas.openxmlformats.org/officeDocument/2006/relationships/hyperlink" Target="http://www.unisdr.org/we/coordinate/sendai-framework" TargetMode="External"/><Relationship Id="rId21" Type="http://schemas.openxmlformats.org/officeDocument/2006/relationships/hyperlink" Target="http://www.unisdr.org/we/inform/publications/1037" TargetMode="External"/><Relationship Id="rId22" Type="http://schemas.openxmlformats.org/officeDocument/2006/relationships/hyperlink" Target="http://unfccc.int/documentation/documents/advanced_search/items/6911.php?priref=600008831" TargetMode="External"/><Relationship Id="rId23" Type="http://schemas.openxmlformats.org/officeDocument/2006/relationships/hyperlink" Target="http://www.aseanenergy.org/resources/publications/renewable-energy-outlook-for-asean-a-remap-analysis/" TargetMode="External"/><Relationship Id="rId10" Type="http://schemas.openxmlformats.org/officeDocument/2006/relationships/hyperlink" Target="http://www.systemdynamics.org/what-is-s/" TargetMode="External"/><Relationship Id="rId11" Type="http://schemas.openxmlformats.org/officeDocument/2006/relationships/hyperlink" Target="https://www.arcgis.com/features/" TargetMode="External"/><Relationship Id="rId12" Type="http://schemas.openxmlformats.org/officeDocument/2006/relationships/hyperlink" Target="http://www.iseesystems.com" TargetMode="External"/><Relationship Id="rId13" Type="http://schemas.openxmlformats.org/officeDocument/2006/relationships/hyperlink" Target="http://vensim.com" TargetMode="External"/><Relationship Id="rId14" Type="http://schemas.openxmlformats.org/officeDocument/2006/relationships/hyperlink" Target="https://www.informs.org/Community/MCDM" TargetMode="External"/><Relationship Id="rId15" Type="http://schemas.openxmlformats.org/officeDocument/2006/relationships/hyperlink" Target="http://www.mcdmsociety.org" TargetMode="External"/><Relationship Id="rId16" Type="http://schemas.openxmlformats.org/officeDocument/2006/relationships/hyperlink" Target="http://expertchoice.com/about-us/our-decision-making-methodology/" TargetMode="External"/><Relationship Id="rId17" Type="http://schemas.openxmlformats.org/officeDocument/2006/relationships/hyperlink" Target="http://www.coastalchange.ca" TargetMode="External"/><Relationship Id="rId18" Type="http://schemas.openxmlformats.org/officeDocument/2006/relationships/hyperlink" Target="https://www.facebook.com/coastalchange/" TargetMode="External"/><Relationship Id="rId19" Type="http://schemas.openxmlformats.org/officeDocument/2006/relationships/hyperlink" Target="https://www.facebook.com/pages/Ocean-Management-Research-Network-OMRN/75437331234?fref=ts" TargetMode="External"/><Relationship Id="rId1" Type="http://schemas.openxmlformats.org/officeDocument/2006/relationships/slideLayout" Target="../slideLayouts/slideLayout2.xml"/><Relationship Id="rId2" Type="http://schemas.openxmlformats.org/officeDocument/2006/relationships/hyperlink" Target="http://www.nasa.gov/mission_pages/noaa-n/climate/climate_weather.html" TargetMode="External"/><Relationship Id="rId3" Type="http://schemas.openxmlformats.org/officeDocument/2006/relationships/hyperlink" Target="http://english.cri.cn/12394/2016/01/23/4203s914225.htm" TargetMode="External"/><Relationship Id="rId4" Type="http://schemas.openxmlformats.org/officeDocument/2006/relationships/hyperlink" Target="https://www.ipcc.ch/report/ar5/" TargetMode="External"/><Relationship Id="rId5" Type="http://schemas.openxmlformats.org/officeDocument/2006/relationships/hyperlink" Target="http://www.nrcan.gc.ca/environment/resources/publications/10766" TargetMode="External"/><Relationship Id="rId6" Type="http://schemas.openxmlformats.org/officeDocument/2006/relationships/hyperlink" Target="http://coinatlantic.ca/index.php/climate-change/sea-level-rise" TargetMode="External"/><Relationship Id="rId7" Type="http://schemas.openxmlformats.org/officeDocument/2006/relationships/hyperlink" Target="http://www.theglobeandmail.com/news/rising-waters-prompt-chinas-sea-change-onclimate/article27608966/" TargetMode="External"/><Relationship Id="rId8" Type="http://schemas.openxmlformats.org/officeDocument/2006/relationships/hyperlink" Target="http://www.uncsd2012.org/content/documents/814UNCSD%20REPORT%20final%20revs.pd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png"/><Relationship Id="rId6" Type="http://schemas.openxmlformats.org/officeDocument/2006/relationships/image" Target="../media/image53.jp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hyperlink" Target="http://www.coastalchange.ca"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67544" y="2636912"/>
            <a:ext cx="6480720" cy="882119"/>
          </a:xfrm>
        </p:spPr>
        <p:txBody>
          <a:bodyPr>
            <a:noAutofit/>
          </a:bodyPr>
          <a:lstStyle/>
          <a:p>
            <a:pPr marR="0" algn="ctr"/>
            <a:r>
              <a:rPr lang="en-US" sz="2000" b="1" dirty="0"/>
              <a:t>Dan Lane, </a:t>
            </a:r>
            <a:r>
              <a:rPr lang="en-US" sz="2000" b="1" dirty="0" smtClean="0"/>
              <a:t>IOI-Canada, </a:t>
            </a:r>
          </a:p>
          <a:p>
            <a:pPr marR="0" algn="ctr"/>
            <a:r>
              <a:rPr lang="en-US" sz="2000" b="1" dirty="0" smtClean="0"/>
              <a:t>Co</a:t>
            </a:r>
            <a:r>
              <a:rPr lang="en-US" sz="2000" b="1" dirty="0"/>
              <a:t>-Director – C-Change (Canada) </a:t>
            </a:r>
          </a:p>
          <a:p>
            <a:pPr marR="0" algn="ctr"/>
            <a:r>
              <a:rPr lang="en-US" sz="2000" b="1" dirty="0" smtClean="0"/>
              <a:t>Professor </a:t>
            </a:r>
            <a:r>
              <a:rPr lang="en-US" sz="2000" b="1" dirty="0" err="1" smtClean="0"/>
              <a:t>Emeritus,Telfer</a:t>
            </a:r>
            <a:r>
              <a:rPr lang="en-US" sz="2000" b="1" dirty="0" smtClean="0"/>
              <a:t> </a:t>
            </a:r>
            <a:r>
              <a:rPr lang="en-US" sz="2000" b="1" dirty="0"/>
              <a:t>School of Management, University of </a:t>
            </a:r>
            <a:r>
              <a:rPr lang="en-US" sz="2000" b="1" dirty="0" smtClean="0"/>
              <a:t>Ottawa</a:t>
            </a:r>
          </a:p>
          <a:p>
            <a:pPr marR="0" algn="ctr"/>
            <a:endParaRPr lang="en-US" sz="2000" b="1" i="1" dirty="0"/>
          </a:p>
          <a:p>
            <a:pPr marR="0" algn="ctr"/>
            <a:endParaRPr lang="en-US" sz="1800" b="1" i="1" dirty="0" smtClean="0"/>
          </a:p>
          <a:p>
            <a:pPr marR="0" algn="ctr"/>
            <a:endParaRPr lang="en-US" sz="1800" b="1" i="1" dirty="0"/>
          </a:p>
          <a:p>
            <a:pPr marR="0" algn="ctr"/>
            <a:r>
              <a:rPr lang="en-US" sz="1800" b="1" i="1" dirty="0" smtClean="0"/>
              <a:t>Presentation </a:t>
            </a:r>
            <a:r>
              <a:rPr lang="en-US" sz="1800" b="1" i="1" dirty="0"/>
              <a:t>to the </a:t>
            </a:r>
            <a:r>
              <a:rPr lang="en-US" sz="1800" b="1" i="1" dirty="0" smtClean="0"/>
              <a:t>China- ASEAN Advanced Academy on Oceans Law &amp; Governance 2, NISCSS Haikou, Hainan </a:t>
            </a:r>
          </a:p>
          <a:p>
            <a:pPr marR="0" algn="ctr"/>
            <a:r>
              <a:rPr lang="en-US" sz="1800" i="1" dirty="0" smtClean="0"/>
              <a:t>PART 2 – Afternoon, November 12, 2016</a:t>
            </a:r>
            <a:endParaRPr lang="en-US" sz="1800" i="1" dirty="0"/>
          </a:p>
          <a:p>
            <a:endParaRPr lang="en-US" sz="1600" dirty="0"/>
          </a:p>
        </p:txBody>
      </p:sp>
      <p:sp>
        <p:nvSpPr>
          <p:cNvPr id="3" name="Date Placeholder 2"/>
          <p:cNvSpPr>
            <a:spLocks noGrp="1"/>
          </p:cNvSpPr>
          <p:nvPr>
            <p:ph type="dt" sz="half" idx="10"/>
          </p:nvPr>
        </p:nvSpPr>
        <p:spPr/>
        <p:txBody>
          <a:bodyPr/>
          <a:lstStyle/>
          <a:p>
            <a:pPr>
              <a:defRPr/>
            </a:pPr>
            <a:r>
              <a:rPr lang="en-CA" smtClean="0"/>
              <a:t>PART 2-PM, November 12, 2016</a:t>
            </a:r>
            <a:endParaRPr lang="en-US" dirty="0"/>
          </a:p>
        </p:txBody>
      </p:sp>
      <p:sp>
        <p:nvSpPr>
          <p:cNvPr id="4" name="Footer Placeholder 3"/>
          <p:cNvSpPr>
            <a:spLocks noGrp="1"/>
          </p:cNvSpPr>
          <p:nvPr>
            <p:ph type="ftr" sz="quarter" idx="11"/>
          </p:nvPr>
        </p:nvSpPr>
        <p:spPr/>
        <p:txBody>
          <a:bodyPr/>
          <a:lstStyle/>
          <a:p>
            <a:pPr>
              <a:defRPr/>
            </a:pPr>
            <a:r>
              <a:rPr lang="en-US" smtClean="0"/>
              <a:t>China-ASEAN Advanced Academy on Oceans Law and Governance2</a:t>
            </a:r>
            <a:endParaRPr lang="en-US" dirty="0"/>
          </a:p>
        </p:txBody>
      </p:sp>
      <p:sp>
        <p:nvSpPr>
          <p:cNvPr id="5" name="Slide Number Placeholder 4"/>
          <p:cNvSpPr>
            <a:spLocks noGrp="1"/>
          </p:cNvSpPr>
          <p:nvPr>
            <p:ph type="sldNum" sz="quarter" idx="12"/>
          </p:nvPr>
        </p:nvSpPr>
        <p:spPr/>
        <p:txBody>
          <a:bodyPr/>
          <a:lstStyle/>
          <a:p>
            <a:fld id="{D7E63A33-8271-4DD0-9C48-789913D7C115}" type="slidenum">
              <a:rPr lang="en-US" smtClean="0"/>
              <a:pPr/>
              <a:t>1</a:t>
            </a:fld>
            <a:endParaRPr lang="en-US"/>
          </a:p>
        </p:txBody>
      </p:sp>
      <p:sp>
        <p:nvSpPr>
          <p:cNvPr id="6" name="Title 5"/>
          <p:cNvSpPr>
            <a:spLocks noGrp="1"/>
          </p:cNvSpPr>
          <p:nvPr>
            <p:ph type="ctrTitle"/>
          </p:nvPr>
        </p:nvSpPr>
        <p:spPr>
          <a:xfrm>
            <a:off x="467544" y="548680"/>
            <a:ext cx="7175351" cy="1793167"/>
          </a:xfrm>
        </p:spPr>
        <p:txBody>
          <a:bodyPr/>
          <a:lstStyle/>
          <a:p>
            <a:r>
              <a:rPr lang="en-US" sz="4800" dirty="0" smtClean="0"/>
              <a:t>Coastal Climate Change  &amp; Adaptation</a:t>
            </a:r>
            <a:endParaRPr lang="en-US" sz="4800" dirty="0"/>
          </a:p>
        </p:txBody>
      </p:sp>
      <p:pic>
        <p:nvPicPr>
          <p:cNvPr id="7" name="Picture 6"/>
          <p:cNvPicPr>
            <a:picLocks noChangeAspect="1"/>
          </p:cNvPicPr>
          <p:nvPr/>
        </p:nvPicPr>
        <p:blipFill>
          <a:blip r:embed="rId2"/>
          <a:stretch>
            <a:fillRect/>
          </a:stretch>
        </p:blipFill>
        <p:spPr>
          <a:xfrm>
            <a:off x="7452320" y="620688"/>
            <a:ext cx="889000" cy="1104900"/>
          </a:xfrm>
          <a:prstGeom prst="rect">
            <a:avLst/>
          </a:prstGeom>
        </p:spPr>
      </p:pic>
      <p:pic>
        <p:nvPicPr>
          <p:cNvPr id="8" name="Picture 3" descr="C-Change Final Logo (2)"/>
          <p:cNvPicPr>
            <a:picLocks noChangeAspect="1" noChangeArrowheads="1"/>
          </p:cNvPicPr>
          <p:nvPr/>
        </p:nvPicPr>
        <p:blipFill>
          <a:blip r:embed="rId3" cstate="print"/>
          <a:srcRect/>
          <a:stretch>
            <a:fillRect/>
          </a:stretch>
        </p:blipFill>
        <p:spPr bwMode="auto">
          <a:xfrm>
            <a:off x="7308304" y="2060848"/>
            <a:ext cx="1226194" cy="864096"/>
          </a:xfrm>
          <a:prstGeom prst="rect">
            <a:avLst/>
          </a:prstGeom>
          <a:noFill/>
          <a:ln w="9525">
            <a:solidFill>
              <a:schemeClr val="tx1"/>
            </a:solidFill>
            <a:miter lim="800000"/>
            <a:headEnd/>
            <a:tailEnd/>
          </a:ln>
        </p:spPr>
      </p:pic>
      <p:pic>
        <p:nvPicPr>
          <p:cNvPr id="9" name="Picture 5"/>
          <p:cNvPicPr>
            <a:picLocks noChangeAspect="1" noChangeArrowheads="1"/>
          </p:cNvPicPr>
          <p:nvPr/>
        </p:nvPicPr>
        <p:blipFill>
          <a:blip r:embed="rId4" cstate="print"/>
          <a:srcRect/>
          <a:stretch>
            <a:fillRect/>
          </a:stretch>
        </p:blipFill>
        <p:spPr bwMode="auto">
          <a:xfrm>
            <a:off x="7092280" y="3212976"/>
            <a:ext cx="1625095" cy="613965"/>
          </a:xfrm>
          <a:prstGeom prst="rect">
            <a:avLst/>
          </a:prstGeom>
          <a:noFill/>
          <a:ln w="9525">
            <a:solidFill>
              <a:schemeClr val="tx1"/>
            </a:solidFill>
            <a:miter lim="800000"/>
            <a:headEnd/>
            <a:tailEnd/>
          </a:ln>
        </p:spPr>
      </p:pic>
      <p:pic>
        <p:nvPicPr>
          <p:cNvPr id="10" name="Picture 9"/>
          <p:cNvPicPr>
            <a:picLocks noChangeAspect="1"/>
          </p:cNvPicPr>
          <p:nvPr/>
        </p:nvPicPr>
        <p:blipFill>
          <a:blip r:embed="rId5"/>
          <a:stretch>
            <a:fillRect/>
          </a:stretch>
        </p:blipFill>
        <p:spPr>
          <a:xfrm>
            <a:off x="3635896" y="4437112"/>
            <a:ext cx="5194300" cy="863600"/>
          </a:xfrm>
          <a:prstGeom prst="rect">
            <a:avLst/>
          </a:prstGeom>
        </p:spPr>
      </p:pic>
    </p:spTree>
    <p:extLst>
      <p:ext uri="{BB962C8B-B14F-4D97-AF65-F5344CB8AC3E}">
        <p14:creationId xmlns:p14="http://schemas.microsoft.com/office/powerpoint/2010/main" val="14472443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linds(horizontal)">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linds(horizontal)">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blinds(horizontal)">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28184" y="6381328"/>
            <a:ext cx="2514600" cy="365125"/>
          </a:xfrm>
        </p:spPr>
        <p:txBody>
          <a:bodyPr/>
          <a:lstStyle/>
          <a:p>
            <a:pPr>
              <a:defRPr/>
            </a:pPr>
            <a:r>
              <a:rPr lang="en-CA" smtClean="0"/>
              <a:t>PART 2-PM, November 12, 2016</a:t>
            </a:r>
            <a:endParaRPr lang="en-US" dirty="0"/>
          </a:p>
        </p:txBody>
      </p:sp>
      <p:sp>
        <p:nvSpPr>
          <p:cNvPr id="5" name="Footer Placeholder 4"/>
          <p:cNvSpPr>
            <a:spLocks noGrp="1"/>
          </p:cNvSpPr>
          <p:nvPr>
            <p:ph type="ftr" sz="quarter" idx="11"/>
          </p:nvPr>
        </p:nvSpPr>
        <p:spPr>
          <a:xfrm>
            <a:off x="323528" y="6381328"/>
            <a:ext cx="5615385" cy="365125"/>
          </a:xfrm>
        </p:spPr>
        <p:txBody>
          <a:bodyPr/>
          <a:lstStyle/>
          <a:p>
            <a:pPr>
              <a:defRPr/>
            </a:pPr>
            <a:r>
              <a:rPr lang="en-US" smtClean="0"/>
              <a:t>China-ASEAN Advanced Academy on Oceans Law and Governance2</a:t>
            </a:r>
            <a:endParaRPr lang="en-US" dirty="0"/>
          </a:p>
        </p:txBody>
      </p:sp>
      <p:sp>
        <p:nvSpPr>
          <p:cNvPr id="6" name="Slide Number Placeholder 5"/>
          <p:cNvSpPr>
            <a:spLocks noGrp="1"/>
          </p:cNvSpPr>
          <p:nvPr>
            <p:ph type="sldNum" sz="quarter" idx="12"/>
          </p:nvPr>
        </p:nvSpPr>
        <p:spPr>
          <a:xfrm>
            <a:off x="6228184" y="6381328"/>
            <a:ext cx="634752" cy="365125"/>
          </a:xfrm>
        </p:spPr>
        <p:txBody>
          <a:bodyPr/>
          <a:lstStyle/>
          <a:p>
            <a:pPr>
              <a:defRPr/>
            </a:pPr>
            <a:fld id="{DF648B21-2346-47DE-A0EB-A729AD9FD972}" type="slidenum">
              <a:rPr lang="en-US" smtClean="0"/>
              <a:pPr>
                <a:defRPr/>
              </a:pPr>
              <a:t>10</a:t>
            </a:fld>
            <a:endParaRPr lang="en-US" dirty="0"/>
          </a:p>
        </p:txBody>
      </p:sp>
      <p:pic>
        <p:nvPicPr>
          <p:cNvPr id="7" name="Picture 6"/>
          <p:cNvPicPr>
            <a:picLocks noChangeAspect="1"/>
          </p:cNvPicPr>
          <p:nvPr/>
        </p:nvPicPr>
        <p:blipFill>
          <a:blip r:embed="rId2"/>
          <a:stretch>
            <a:fillRect/>
          </a:stretch>
        </p:blipFill>
        <p:spPr>
          <a:xfrm>
            <a:off x="3924258" y="188640"/>
            <a:ext cx="4722855" cy="6121991"/>
          </a:xfrm>
          <a:prstGeom prst="rect">
            <a:avLst/>
          </a:prstGeom>
        </p:spPr>
      </p:pic>
      <p:sp>
        <p:nvSpPr>
          <p:cNvPr id="8" name="TextBox 7"/>
          <p:cNvSpPr txBox="1"/>
          <p:nvPr/>
        </p:nvSpPr>
        <p:spPr>
          <a:xfrm>
            <a:off x="323528" y="1510697"/>
            <a:ext cx="3339376" cy="4093429"/>
          </a:xfrm>
          <a:prstGeom prst="rect">
            <a:avLst/>
          </a:prstGeom>
          <a:noFill/>
        </p:spPr>
        <p:txBody>
          <a:bodyPr wrap="none" rtlCol="0">
            <a:spAutoFit/>
          </a:bodyPr>
          <a:lstStyle/>
          <a:p>
            <a:r>
              <a:rPr lang="en-US" sz="2000" b="1" dirty="0" err="1" smtClean="0"/>
              <a:t>Universit</a:t>
            </a:r>
            <a:r>
              <a:rPr lang="fr-CA" sz="2000" b="1" dirty="0" err="1" smtClean="0"/>
              <a:t>é</a:t>
            </a:r>
            <a:r>
              <a:rPr lang="fr-CA" sz="2000" b="1" dirty="0" smtClean="0"/>
              <a:t> Sainte Anne</a:t>
            </a:r>
          </a:p>
          <a:p>
            <a:endParaRPr lang="fr-CA" sz="2000" b="1" dirty="0" smtClean="0"/>
          </a:p>
          <a:p>
            <a:r>
              <a:rPr lang="fr-CA" sz="2000" b="1" dirty="0" smtClean="0"/>
              <a:t>Isle Madame </a:t>
            </a:r>
            <a:r>
              <a:rPr lang="fr-CA" sz="2000" b="1" dirty="0" err="1" smtClean="0"/>
              <a:t>Vulnerability</a:t>
            </a:r>
            <a:r>
              <a:rPr lang="fr-CA" sz="2000" b="1" dirty="0" smtClean="0"/>
              <a:t> </a:t>
            </a:r>
          </a:p>
          <a:p>
            <a:r>
              <a:rPr lang="fr-CA" sz="2000" b="1" dirty="0" smtClean="0"/>
              <a:t>Report </a:t>
            </a:r>
          </a:p>
          <a:p>
            <a:endParaRPr lang="fr-CA" dirty="0"/>
          </a:p>
          <a:p>
            <a:r>
              <a:rPr lang="fr-CA" dirty="0" smtClean="0"/>
              <a:t>Report </a:t>
            </a:r>
            <a:r>
              <a:rPr lang="fr-CA" dirty="0" err="1" smtClean="0"/>
              <a:t>Prepared</a:t>
            </a:r>
            <a:r>
              <a:rPr lang="fr-CA" dirty="0" smtClean="0"/>
              <a:t> by:</a:t>
            </a:r>
          </a:p>
          <a:p>
            <a:endParaRPr lang="fr-CA" dirty="0" smtClean="0"/>
          </a:p>
          <a:p>
            <a:r>
              <a:rPr lang="fr-CA" dirty="0" smtClean="0"/>
              <a:t>Aleasha (Boudreau) David,</a:t>
            </a:r>
          </a:p>
          <a:p>
            <a:r>
              <a:rPr lang="fr-FR" dirty="0"/>
              <a:t>Recherchiste, </a:t>
            </a:r>
            <a:endParaRPr lang="fr-FR" dirty="0" smtClean="0"/>
          </a:p>
          <a:p>
            <a:r>
              <a:rPr lang="fr-FR" dirty="0" smtClean="0"/>
              <a:t>Centre </a:t>
            </a:r>
            <a:r>
              <a:rPr lang="fr-FR" dirty="0"/>
              <a:t>de recherche marine</a:t>
            </a:r>
            <a:endParaRPr lang="fr-CA" dirty="0" smtClean="0"/>
          </a:p>
          <a:p>
            <a:r>
              <a:rPr lang="fr-CA" dirty="0"/>
              <a:t>a</a:t>
            </a:r>
            <a:r>
              <a:rPr lang="fr-CA" dirty="0" smtClean="0"/>
              <a:t>nd</a:t>
            </a:r>
          </a:p>
          <a:p>
            <a:r>
              <a:rPr lang="fr-CA" dirty="0" smtClean="0"/>
              <a:t>Michelle Thériault,</a:t>
            </a:r>
          </a:p>
          <a:p>
            <a:r>
              <a:rPr lang="fr-FR" dirty="0"/>
              <a:t>Coordinatrice, </a:t>
            </a:r>
            <a:endParaRPr lang="fr-FR" dirty="0" smtClean="0"/>
          </a:p>
          <a:p>
            <a:r>
              <a:rPr lang="fr-FR" dirty="0" smtClean="0"/>
              <a:t>Centre </a:t>
            </a:r>
            <a:r>
              <a:rPr lang="fr-FR" dirty="0"/>
              <a:t>de recherche marine</a:t>
            </a:r>
            <a:endParaRPr lang="en-US" dirty="0"/>
          </a:p>
        </p:txBody>
      </p:sp>
    </p:spTree>
    <p:extLst>
      <p:ext uri="{BB962C8B-B14F-4D97-AF65-F5344CB8AC3E}">
        <p14:creationId xmlns:p14="http://schemas.microsoft.com/office/powerpoint/2010/main" val="189640104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28184" y="6381328"/>
            <a:ext cx="2514600" cy="365125"/>
          </a:xfrm>
        </p:spPr>
        <p:txBody>
          <a:bodyPr/>
          <a:lstStyle/>
          <a:p>
            <a:pPr>
              <a:defRPr/>
            </a:pPr>
            <a:r>
              <a:rPr lang="en-CA" smtClean="0"/>
              <a:t>PART 2-PM, November 12, 2016</a:t>
            </a:r>
            <a:endParaRPr lang="en-US" dirty="0"/>
          </a:p>
        </p:txBody>
      </p:sp>
      <p:sp>
        <p:nvSpPr>
          <p:cNvPr id="5" name="Footer Placeholder 4"/>
          <p:cNvSpPr>
            <a:spLocks noGrp="1"/>
          </p:cNvSpPr>
          <p:nvPr>
            <p:ph type="ftr" sz="quarter" idx="11"/>
          </p:nvPr>
        </p:nvSpPr>
        <p:spPr>
          <a:xfrm>
            <a:off x="323528" y="6408738"/>
            <a:ext cx="6407473" cy="365125"/>
          </a:xfrm>
        </p:spPr>
        <p:txBody>
          <a:bodyPr/>
          <a:lstStyle/>
          <a:p>
            <a:pPr>
              <a:defRPr/>
            </a:pPr>
            <a:r>
              <a:rPr lang="en-US" smtClean="0"/>
              <a:t>China-ASEAN Advanced Academy on Oceans Law and Governance2</a:t>
            </a:r>
            <a:endParaRPr lang="en-US" dirty="0"/>
          </a:p>
        </p:txBody>
      </p:sp>
      <p:sp>
        <p:nvSpPr>
          <p:cNvPr id="6" name="Slide Number Placeholder 5"/>
          <p:cNvSpPr>
            <a:spLocks noGrp="1"/>
          </p:cNvSpPr>
          <p:nvPr>
            <p:ph type="sldNum" sz="quarter" idx="12"/>
          </p:nvPr>
        </p:nvSpPr>
        <p:spPr>
          <a:xfrm>
            <a:off x="5508104" y="6381328"/>
            <a:ext cx="634752" cy="365125"/>
          </a:xfrm>
        </p:spPr>
        <p:txBody>
          <a:bodyPr/>
          <a:lstStyle/>
          <a:p>
            <a:pPr>
              <a:defRPr/>
            </a:pPr>
            <a:fld id="{DF648B21-2346-47DE-A0EB-A729AD9FD972}" type="slidenum">
              <a:rPr lang="en-US" smtClean="0"/>
              <a:pPr>
                <a:defRPr/>
              </a:pPr>
              <a:t>11</a:t>
            </a:fld>
            <a:endParaRPr lang="en-US" dirty="0"/>
          </a:p>
        </p:txBody>
      </p:sp>
      <p:pic>
        <p:nvPicPr>
          <p:cNvPr id="7" name="Picture 6" descr="Macintosh HD:Users:computernerd:Desktop:Screen Shot 2013-07-02 at 11.01.51 AM.pn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914400"/>
            <a:ext cx="9144000" cy="5334000"/>
          </a:xfrm>
          <a:prstGeom prst="rect">
            <a:avLst/>
          </a:prstGeom>
          <a:noFill/>
          <a:ln>
            <a:noFill/>
          </a:ln>
        </p:spPr>
      </p:pic>
      <p:sp>
        <p:nvSpPr>
          <p:cNvPr id="8" name="TextBox 7"/>
          <p:cNvSpPr txBox="1"/>
          <p:nvPr/>
        </p:nvSpPr>
        <p:spPr>
          <a:xfrm>
            <a:off x="611560" y="154901"/>
            <a:ext cx="7920880" cy="830997"/>
          </a:xfrm>
          <a:prstGeom prst="rect">
            <a:avLst/>
          </a:prstGeom>
          <a:noFill/>
        </p:spPr>
        <p:txBody>
          <a:bodyPr wrap="square" rtlCol="0">
            <a:spAutoFit/>
          </a:bodyPr>
          <a:lstStyle/>
          <a:p>
            <a:r>
              <a:rPr lang="fr-CA" sz="2400" dirty="0" err="1" smtClean="0"/>
              <a:t>Proposed</a:t>
            </a:r>
            <a:r>
              <a:rPr lang="fr-CA" sz="2400" dirty="0" smtClean="0"/>
              <a:t> </a:t>
            </a:r>
            <a:r>
              <a:rPr lang="fr-CA" sz="2400" dirty="0" err="1" smtClean="0"/>
              <a:t>Climate</a:t>
            </a:r>
            <a:r>
              <a:rPr lang="fr-CA" sz="2400" dirty="0" smtClean="0"/>
              <a:t> Change </a:t>
            </a:r>
            <a:r>
              <a:rPr lang="fr-CA" sz="2400" dirty="0" err="1" smtClean="0"/>
              <a:t>Website</a:t>
            </a:r>
            <a:r>
              <a:rPr lang="fr-CA" sz="2400" dirty="0" smtClean="0"/>
              <a:t> for Richmond </a:t>
            </a:r>
            <a:r>
              <a:rPr lang="fr-CA" sz="2400" dirty="0" err="1" smtClean="0"/>
              <a:t>County</a:t>
            </a:r>
            <a:endParaRPr lang="fr-CA" sz="2400" dirty="0" smtClean="0"/>
          </a:p>
          <a:p>
            <a:r>
              <a:rPr lang="fr-CA" sz="2400" dirty="0" smtClean="0"/>
              <a:t>Lu (2013) </a:t>
            </a:r>
            <a:endParaRPr lang="en-US" sz="2400" dirty="0"/>
          </a:p>
        </p:txBody>
      </p:sp>
    </p:spTree>
    <p:extLst>
      <p:ext uri="{BB962C8B-B14F-4D97-AF65-F5344CB8AC3E}">
        <p14:creationId xmlns:p14="http://schemas.microsoft.com/office/powerpoint/2010/main" val="37928784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476672"/>
            <a:ext cx="8229600" cy="762000"/>
          </a:xfrm>
        </p:spPr>
        <p:txBody>
          <a:bodyPr/>
          <a:lstStyle/>
          <a:p>
            <a:pPr>
              <a:defRPr/>
            </a:pPr>
            <a:r>
              <a:rPr lang="en-US" sz="3600" dirty="0" smtClean="0"/>
              <a:t>Problem: Little </a:t>
            </a:r>
            <a:r>
              <a:rPr lang="en-US" sz="3600" dirty="0" err="1" smtClean="0"/>
              <a:t>Anse</a:t>
            </a:r>
            <a:r>
              <a:rPr lang="en-US" sz="3600" dirty="0" smtClean="0"/>
              <a:t> Breakwater</a:t>
            </a:r>
            <a:endParaRPr lang="en-US" sz="3600" dirty="0"/>
          </a:p>
        </p:txBody>
      </p:sp>
      <p:sp>
        <p:nvSpPr>
          <p:cNvPr id="2052" name="Date Placeholder 3"/>
          <p:cNvSpPr>
            <a:spLocks noGrp="1"/>
          </p:cNvSpPr>
          <p:nvPr>
            <p:ph type="dt" sz="quarter" idx="10"/>
          </p:nvPr>
        </p:nvSpPr>
        <p:spPr bwMode="auto">
          <a:xfrm>
            <a:off x="6156176" y="6237312"/>
            <a:ext cx="2514600" cy="365125"/>
          </a:xfrm>
          <a:noFill/>
          <a:ln>
            <a:miter lim="800000"/>
            <a:headEnd/>
            <a:tailEnd/>
          </a:ln>
        </p:spPr>
        <p:txBody>
          <a:bodyPr/>
          <a:lstStyle/>
          <a:p>
            <a:r>
              <a:rPr lang="en-CA" smtClean="0"/>
              <a:t>PART 2-PM, November 12, 2016</a:t>
            </a:r>
            <a:endParaRPr lang="en-US" dirty="0"/>
          </a:p>
        </p:txBody>
      </p:sp>
      <p:sp>
        <p:nvSpPr>
          <p:cNvPr id="2053" name="Footer Placeholder 4"/>
          <p:cNvSpPr>
            <a:spLocks noGrp="1"/>
          </p:cNvSpPr>
          <p:nvPr>
            <p:ph type="ftr" sz="quarter" idx="11"/>
          </p:nvPr>
        </p:nvSpPr>
        <p:spPr bwMode="auto">
          <a:xfrm>
            <a:off x="467544" y="6309320"/>
            <a:ext cx="4834881" cy="365125"/>
          </a:xfrm>
          <a:noFill/>
          <a:ln>
            <a:miter lim="800000"/>
            <a:headEnd/>
            <a:tailEnd/>
          </a:ln>
        </p:spPr>
        <p:txBody>
          <a:bodyPr/>
          <a:lstStyle/>
          <a:p>
            <a:r>
              <a:rPr lang="en-US" smtClean="0">
                <a:latin typeface="Lucida Sans Unicode" charset="-52"/>
                <a:ea typeface="ＭＳ Ｐゴシック" charset="-128"/>
              </a:rPr>
              <a:t>China-ASEAN Advanced Academy on Oceans Law and Governance2</a:t>
            </a:r>
            <a:endParaRPr lang="en-US" dirty="0" smtClean="0">
              <a:latin typeface="Lucida Sans Unicode" charset="-52"/>
              <a:ea typeface="ＭＳ Ｐゴシック" charset="-128"/>
            </a:endParaRPr>
          </a:p>
        </p:txBody>
      </p:sp>
      <p:pic>
        <p:nvPicPr>
          <p:cNvPr id="7" name="Object 2"/>
          <p:cNvPicPr>
            <a:picLocks noChangeAspect="1" noChangeArrowheads="1"/>
          </p:cNvPicPr>
          <p:nvPr/>
        </p:nvPicPr>
        <p:blipFill>
          <a:blip r:embed="rId3" cstate="print"/>
          <a:srcRect/>
          <a:stretch>
            <a:fillRect/>
          </a:stretch>
        </p:blipFill>
        <p:spPr bwMode="auto">
          <a:xfrm>
            <a:off x="1187624" y="1484784"/>
            <a:ext cx="7086600" cy="4484688"/>
          </a:xfrm>
          <a:prstGeom prst="rect">
            <a:avLst/>
          </a:prstGeom>
          <a:noFill/>
          <a:ln w="9525">
            <a:noFill/>
            <a:miter lim="800000"/>
            <a:headEnd/>
            <a:tailEnd/>
          </a:ln>
          <a:effectLst/>
        </p:spPr>
      </p:pic>
      <p:sp>
        <p:nvSpPr>
          <p:cNvPr id="2" name="Slide Number Placeholder 1"/>
          <p:cNvSpPr>
            <a:spLocks noGrp="1"/>
          </p:cNvSpPr>
          <p:nvPr>
            <p:ph type="sldNum" sz="quarter" idx="12"/>
          </p:nvPr>
        </p:nvSpPr>
        <p:spPr/>
        <p:txBody>
          <a:bodyPr/>
          <a:lstStyle/>
          <a:p>
            <a:pPr>
              <a:defRPr/>
            </a:pPr>
            <a:fld id="{DF648B21-2346-47DE-A0EB-A729AD9FD972}" type="slidenum">
              <a:rPr lang="en-US" smtClean="0"/>
              <a:pPr>
                <a:defRPr/>
              </a:pPr>
              <a:t>12</a:t>
            </a:fld>
            <a:endParaRPr lang="en-US"/>
          </a:p>
        </p:txBody>
      </p:sp>
    </p:spTree>
    <p:extLst>
      <p:ext uri="{BB962C8B-B14F-4D97-AF65-F5344CB8AC3E}">
        <p14:creationId xmlns:p14="http://schemas.microsoft.com/office/powerpoint/2010/main" val="27967852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28184" y="6381328"/>
            <a:ext cx="2514600" cy="365125"/>
          </a:xfrm>
        </p:spPr>
        <p:txBody>
          <a:bodyPr/>
          <a:lstStyle/>
          <a:p>
            <a:pPr>
              <a:defRPr/>
            </a:pPr>
            <a:r>
              <a:rPr lang="en-CA" smtClean="0"/>
              <a:t>PART 2-PM, November 12, 2016</a:t>
            </a:r>
            <a:endParaRPr lang="en-US" dirty="0"/>
          </a:p>
        </p:txBody>
      </p:sp>
      <p:sp>
        <p:nvSpPr>
          <p:cNvPr id="5" name="Footer Placeholder 4"/>
          <p:cNvSpPr>
            <a:spLocks noGrp="1"/>
          </p:cNvSpPr>
          <p:nvPr>
            <p:ph type="ftr" sz="quarter" idx="11"/>
          </p:nvPr>
        </p:nvSpPr>
        <p:spPr>
          <a:xfrm>
            <a:off x="467544" y="6408738"/>
            <a:ext cx="6263457" cy="365125"/>
          </a:xfrm>
        </p:spPr>
        <p:txBody>
          <a:bodyPr/>
          <a:lstStyle/>
          <a:p>
            <a:pPr>
              <a:defRPr/>
            </a:pPr>
            <a:r>
              <a:rPr lang="en-US" smtClean="0"/>
              <a:t>China-ASEAN Advanced Academy on Oceans Law and Governance2</a:t>
            </a:r>
            <a:endParaRPr lang="en-US" dirty="0"/>
          </a:p>
        </p:txBody>
      </p:sp>
      <p:sp>
        <p:nvSpPr>
          <p:cNvPr id="6" name="Slide Number Placeholder 5"/>
          <p:cNvSpPr>
            <a:spLocks noGrp="1"/>
          </p:cNvSpPr>
          <p:nvPr>
            <p:ph type="sldNum" sz="quarter" idx="12"/>
          </p:nvPr>
        </p:nvSpPr>
        <p:spPr>
          <a:xfrm>
            <a:off x="5940152" y="6381328"/>
            <a:ext cx="634752" cy="365125"/>
          </a:xfrm>
        </p:spPr>
        <p:txBody>
          <a:bodyPr/>
          <a:lstStyle/>
          <a:p>
            <a:pPr>
              <a:defRPr/>
            </a:pPr>
            <a:fld id="{DF648B21-2346-47DE-A0EB-A729AD9FD972}" type="slidenum">
              <a:rPr lang="en-US" smtClean="0"/>
              <a:pPr>
                <a:defRPr/>
              </a:pPr>
              <a:t>13</a:t>
            </a:fld>
            <a:endParaRPr lang="en-US" dirty="0"/>
          </a:p>
        </p:txBody>
      </p:sp>
      <p:pic>
        <p:nvPicPr>
          <p:cNvPr id="7" name="Picture 6"/>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69913" y="836712"/>
            <a:ext cx="8106543" cy="5328592"/>
          </a:xfrm>
          <a:prstGeom prst="rect">
            <a:avLst/>
          </a:prstGeom>
          <a:noFill/>
          <a:ln>
            <a:noFill/>
          </a:ln>
        </p:spPr>
      </p:pic>
      <p:sp>
        <p:nvSpPr>
          <p:cNvPr id="8" name="TextBox 7"/>
          <p:cNvSpPr txBox="1"/>
          <p:nvPr/>
        </p:nvSpPr>
        <p:spPr>
          <a:xfrm>
            <a:off x="395536" y="116632"/>
            <a:ext cx="8395592" cy="707886"/>
          </a:xfrm>
          <a:prstGeom prst="rect">
            <a:avLst/>
          </a:prstGeom>
          <a:noFill/>
        </p:spPr>
        <p:txBody>
          <a:bodyPr wrap="square" rtlCol="0">
            <a:spAutoFit/>
          </a:bodyPr>
          <a:lstStyle/>
          <a:p>
            <a:pPr algn="ctr"/>
            <a:r>
              <a:rPr lang="fr-CA" sz="2000" b="1" dirty="0" smtClean="0"/>
              <a:t>Richmond </a:t>
            </a:r>
            <a:r>
              <a:rPr lang="fr-CA" sz="2000" b="1" dirty="0" err="1" smtClean="0"/>
              <a:t>County</a:t>
            </a:r>
            <a:r>
              <a:rPr lang="fr-CA" sz="2000" b="1" dirty="0" smtClean="0"/>
              <a:t> Emergency </a:t>
            </a:r>
            <a:r>
              <a:rPr lang="fr-CA" sz="2000" b="1" dirty="0" err="1" smtClean="0"/>
              <a:t>Preparedness</a:t>
            </a:r>
            <a:r>
              <a:rPr lang="fr-CA" sz="2000" b="1" dirty="0" smtClean="0"/>
              <a:t> App </a:t>
            </a:r>
          </a:p>
          <a:p>
            <a:pPr algn="ctr"/>
            <a:r>
              <a:rPr lang="fr-CA" sz="2000" b="1" dirty="0" smtClean="0"/>
              <a:t>for iPad</a:t>
            </a:r>
            <a:r>
              <a:rPr lang="en-US" sz="2000" b="1" dirty="0" smtClean="0"/>
              <a:t>/</a:t>
            </a:r>
            <a:r>
              <a:rPr lang="fr-CA" sz="2000" b="1" dirty="0" smtClean="0"/>
              <a:t>iPhone/Smart phones Lu (2013) </a:t>
            </a:r>
            <a:endParaRPr lang="en-US" sz="2000" b="1" dirty="0"/>
          </a:p>
        </p:txBody>
      </p:sp>
    </p:spTree>
    <p:extLst>
      <p:ext uri="{BB962C8B-B14F-4D97-AF65-F5344CB8AC3E}">
        <p14:creationId xmlns:p14="http://schemas.microsoft.com/office/powerpoint/2010/main" val="26297891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800" dirty="0"/>
              <a:t>7. Adaptation Problem Solving and Strategy Options</a:t>
            </a:r>
            <a:endParaRPr lang="en-US" dirty="0"/>
          </a:p>
        </p:txBody>
      </p:sp>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14</a:t>
            </a:fld>
            <a:endParaRPr lang="en-US"/>
          </a:p>
        </p:txBody>
      </p:sp>
    </p:spTree>
    <p:extLst>
      <p:ext uri="{BB962C8B-B14F-4D97-AF65-F5344CB8AC3E}">
        <p14:creationId xmlns:p14="http://schemas.microsoft.com/office/powerpoint/2010/main" val="11954353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15</a:t>
            </a:fld>
            <a:endParaRPr lang="en-US"/>
          </a:p>
        </p:txBody>
      </p:sp>
      <p:sp>
        <p:nvSpPr>
          <p:cNvPr id="5" name="Title 4"/>
          <p:cNvSpPr>
            <a:spLocks noGrp="1"/>
          </p:cNvSpPr>
          <p:nvPr>
            <p:ph type="title"/>
          </p:nvPr>
        </p:nvSpPr>
        <p:spPr>
          <a:xfrm>
            <a:off x="899592" y="260648"/>
            <a:ext cx="8136904" cy="1143000"/>
          </a:xfrm>
        </p:spPr>
        <p:txBody>
          <a:bodyPr/>
          <a:lstStyle/>
          <a:p>
            <a:r>
              <a:rPr lang="en-US" sz="4400" dirty="0" smtClean="0"/>
              <a:t>Adaptation Problem Solving </a:t>
            </a:r>
            <a:endParaRPr lang="en-US" sz="4400" dirty="0"/>
          </a:p>
        </p:txBody>
      </p:sp>
      <p:sp>
        <p:nvSpPr>
          <p:cNvPr id="6" name="Content Placeholder 5"/>
          <p:cNvSpPr>
            <a:spLocks noGrp="1"/>
          </p:cNvSpPr>
          <p:nvPr>
            <p:ph sz="quarter" idx="13"/>
          </p:nvPr>
        </p:nvSpPr>
        <p:spPr>
          <a:xfrm>
            <a:off x="323528" y="1412776"/>
            <a:ext cx="8424936" cy="3474720"/>
          </a:xfrm>
        </p:spPr>
        <p:txBody>
          <a:bodyPr>
            <a:noAutofit/>
          </a:bodyPr>
          <a:lstStyle/>
          <a:p>
            <a:pPr marL="502920" indent="-457200">
              <a:buFont typeface="+mj-lt"/>
              <a:buAutoNum type="arabicPeriod"/>
            </a:pPr>
            <a:r>
              <a:rPr lang="en-US" sz="2400" u="sng" dirty="0" smtClean="0"/>
              <a:t>Profile</a:t>
            </a:r>
            <a:r>
              <a:rPr lang="en-US" sz="2400" dirty="0" smtClean="0"/>
              <a:t> the Community (Problem Definition &amp; Data) </a:t>
            </a:r>
          </a:p>
          <a:p>
            <a:pPr lvl="1"/>
            <a:r>
              <a:rPr lang="en-US" dirty="0" smtClean="0"/>
              <a:t>GIS, local issues, key participants, identify community preferences, pairwise comparison (tradeoffs) - AHP</a:t>
            </a:r>
          </a:p>
          <a:p>
            <a:pPr marL="502920" indent="-457200">
              <a:buFont typeface="+mj-lt"/>
              <a:buAutoNum type="arabicPeriod"/>
            </a:pPr>
            <a:r>
              <a:rPr lang="en-US" sz="2400" u="sng" dirty="0" smtClean="0"/>
              <a:t>Assess</a:t>
            </a:r>
            <a:r>
              <a:rPr lang="en-US" sz="2400" dirty="0" smtClean="0"/>
              <a:t> Vulnerability “hotspots” (Data Analysis)</a:t>
            </a:r>
          </a:p>
          <a:p>
            <a:pPr lvl="1"/>
            <a:r>
              <a:rPr lang="en-US" dirty="0" smtClean="0"/>
              <a:t>Determine potential impacts based on historical events, develop adaptation alternatives</a:t>
            </a:r>
            <a:r>
              <a:rPr lang="en-US" dirty="0"/>
              <a:t> </a:t>
            </a:r>
            <a:r>
              <a:rPr lang="en-US" dirty="0" smtClean="0"/>
              <a:t>and options, costs</a:t>
            </a:r>
          </a:p>
          <a:p>
            <a:pPr marL="502920" indent="-457200">
              <a:buFont typeface="+mj-lt"/>
              <a:buAutoNum type="arabicPeriod"/>
            </a:pPr>
            <a:r>
              <a:rPr lang="en-US" sz="2400" u="sng" dirty="0" smtClean="0"/>
              <a:t>Simulate</a:t>
            </a:r>
            <a:r>
              <a:rPr lang="en-US" sz="2400" dirty="0" smtClean="0"/>
              <a:t> Strategic Systems (</a:t>
            </a:r>
            <a:r>
              <a:rPr lang="en-US" sz="2400" dirty="0" err="1" smtClean="0"/>
              <a:t>Modelling</a:t>
            </a:r>
            <a:r>
              <a:rPr lang="en-US" sz="2400" dirty="0" smtClean="0"/>
              <a:t> &amp; Analysis)</a:t>
            </a:r>
          </a:p>
          <a:p>
            <a:pPr lvl="1"/>
            <a:r>
              <a:rPr lang="en-US" dirty="0" smtClean="0"/>
              <a:t>System dynamics </a:t>
            </a:r>
            <a:r>
              <a:rPr lang="en-US" dirty="0" err="1" smtClean="0"/>
              <a:t>modelling</a:t>
            </a:r>
            <a:r>
              <a:rPr lang="en-US" dirty="0" smtClean="0"/>
              <a:t>, strategic planning period</a:t>
            </a:r>
          </a:p>
          <a:p>
            <a:pPr marL="502920" indent="-457200">
              <a:buFont typeface="+mj-lt"/>
              <a:buAutoNum type="arabicPeriod"/>
            </a:pPr>
            <a:r>
              <a:rPr lang="en-US" sz="2400" u="sng" dirty="0" smtClean="0"/>
              <a:t>Evaluate</a:t>
            </a:r>
            <a:r>
              <a:rPr lang="en-US" sz="2400" dirty="0" smtClean="0"/>
              <a:t> Strategy Alternatives</a:t>
            </a:r>
          </a:p>
          <a:p>
            <a:pPr lvl="1"/>
            <a:r>
              <a:rPr lang="en-US" dirty="0" smtClean="0"/>
              <a:t>Apply indices for Vulnerability, Resilience, Adaptive Capacity</a:t>
            </a:r>
          </a:p>
          <a:p>
            <a:pPr marL="502920" indent="-457200">
              <a:buFont typeface="+mj-lt"/>
              <a:buAutoNum type="arabicPeriod"/>
            </a:pPr>
            <a:r>
              <a:rPr lang="en-US" sz="2400" u="sng" dirty="0" smtClean="0"/>
              <a:t>Recommend</a:t>
            </a:r>
            <a:r>
              <a:rPr lang="en-US" sz="2400" dirty="0" smtClean="0"/>
              <a:t>, </a:t>
            </a:r>
            <a:r>
              <a:rPr lang="en-US" sz="2400" u="sng" dirty="0" smtClean="0"/>
              <a:t>Implement</a:t>
            </a:r>
            <a:r>
              <a:rPr lang="en-US" sz="2400" dirty="0" smtClean="0"/>
              <a:t> &amp; </a:t>
            </a:r>
            <a:r>
              <a:rPr lang="en-US" sz="2400" u="sng" dirty="0" smtClean="0"/>
              <a:t>Monitor</a:t>
            </a:r>
          </a:p>
        </p:txBody>
      </p:sp>
    </p:spTree>
    <p:extLst>
      <p:ext uri="{BB962C8B-B14F-4D97-AF65-F5344CB8AC3E}">
        <p14:creationId xmlns:p14="http://schemas.microsoft.com/office/powerpoint/2010/main" val="2275757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additive="base">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additive="base">
                                        <p:cTn id="3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 calcmode="lin" valueType="num">
                                      <p:cBhvr additive="base">
                                        <p:cTn id="47"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xEl>
                                              <p:pRg st="8" end="8"/>
                                            </p:txEl>
                                          </p:spTgt>
                                        </p:tgtEl>
                                        <p:attrNameLst>
                                          <p:attrName>style.visibility</p:attrName>
                                        </p:attrNameLst>
                                      </p:cBhvr>
                                      <p:to>
                                        <p:strVal val="visible"/>
                                      </p:to>
                                    </p:set>
                                    <p:anim calcmode="lin" valueType="num">
                                      <p:cBhvr additive="base">
                                        <p:cTn id="5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406" y="332656"/>
            <a:ext cx="8991600" cy="762000"/>
          </a:xfrm>
        </p:spPr>
        <p:txBody>
          <a:bodyPr>
            <a:noAutofit/>
          </a:bodyPr>
          <a:lstStyle/>
          <a:p>
            <a:r>
              <a:rPr lang="en-US" sz="2800" dirty="0" smtClean="0"/>
              <a:t>Adaptation Strategy Options (</a:t>
            </a:r>
            <a:r>
              <a:rPr lang="en-US" sz="2800" dirty="0" err="1" smtClean="0"/>
              <a:t>Pilkey</a:t>
            </a:r>
            <a:r>
              <a:rPr lang="en-US" sz="2800" dirty="0" smtClean="0"/>
              <a:t> &amp; Young 2009)</a:t>
            </a:r>
            <a:endParaRPr lang="en-US" sz="2800" dirty="0"/>
          </a:p>
        </p:txBody>
      </p:sp>
      <p:sp>
        <p:nvSpPr>
          <p:cNvPr id="4" name="Date Placeholder 3"/>
          <p:cNvSpPr>
            <a:spLocks noGrp="1"/>
          </p:cNvSpPr>
          <p:nvPr>
            <p:ph type="dt" sz="half" idx="10"/>
          </p:nvPr>
        </p:nvSpPr>
        <p:spPr>
          <a:xfrm>
            <a:off x="7244650" y="6220473"/>
            <a:ext cx="1484314" cy="449262"/>
          </a:xfrm>
        </p:spPr>
        <p:txBody>
          <a:bodyPr/>
          <a:lstStyle/>
          <a:p>
            <a:pPr>
              <a:defRPr/>
            </a:pPr>
            <a:r>
              <a:rPr lang="en-CA" smtClean="0"/>
              <a:t>PART 2-PM, November 12, 2016</a:t>
            </a:r>
            <a:endParaRPr lang="en-US" dirty="0"/>
          </a:p>
        </p:txBody>
      </p:sp>
      <p:sp>
        <p:nvSpPr>
          <p:cNvPr id="5" name="Footer Placeholder 4"/>
          <p:cNvSpPr>
            <a:spLocks noGrp="1"/>
          </p:cNvSpPr>
          <p:nvPr>
            <p:ph type="ftr" sz="quarter" idx="11"/>
          </p:nvPr>
        </p:nvSpPr>
        <p:spPr>
          <a:xfrm>
            <a:off x="467544" y="6234569"/>
            <a:ext cx="6801797" cy="449262"/>
          </a:xfrm>
        </p:spPr>
        <p:txBody>
          <a:bodyPr/>
          <a:lstStyle/>
          <a:p>
            <a:pPr>
              <a:defRPr/>
            </a:pPr>
            <a:r>
              <a:rPr lang="en-US" smtClean="0"/>
              <a:t>China-ASEAN Advanced Academy on Oceans Law and Governance2</a:t>
            </a:r>
            <a:endParaRPr lang="en-US" dirty="0"/>
          </a:p>
        </p:txBody>
      </p:sp>
      <p:sp>
        <p:nvSpPr>
          <p:cNvPr id="8" name="TextBox 7"/>
          <p:cNvSpPr txBox="1"/>
          <p:nvPr/>
        </p:nvSpPr>
        <p:spPr>
          <a:xfrm>
            <a:off x="2411760" y="980728"/>
            <a:ext cx="1821006" cy="523220"/>
          </a:xfrm>
          <a:prstGeom prst="rect">
            <a:avLst/>
          </a:prstGeom>
          <a:noFill/>
        </p:spPr>
        <p:txBody>
          <a:bodyPr wrap="none" rtlCol="0">
            <a:spAutoFit/>
          </a:bodyPr>
          <a:lstStyle/>
          <a:p>
            <a:r>
              <a:rPr lang="en-CA" sz="2800" b="1" dirty="0" smtClean="0">
                <a:solidFill>
                  <a:srgbClr val="000000"/>
                </a:solidFill>
              </a:rPr>
              <a:t>1. Protect </a:t>
            </a:r>
            <a:endParaRPr lang="en-CA" sz="2400" b="1" dirty="0">
              <a:solidFill>
                <a:srgbClr val="000000"/>
              </a:solidFill>
            </a:endParaRPr>
          </a:p>
        </p:txBody>
      </p:sp>
      <p:sp>
        <p:nvSpPr>
          <p:cNvPr id="9" name="TextBox 8"/>
          <p:cNvSpPr txBox="1"/>
          <p:nvPr/>
        </p:nvSpPr>
        <p:spPr>
          <a:xfrm>
            <a:off x="2483768" y="1412776"/>
            <a:ext cx="6323639" cy="1938992"/>
          </a:xfrm>
          <a:prstGeom prst="rect">
            <a:avLst/>
          </a:prstGeom>
          <a:noFill/>
        </p:spPr>
        <p:txBody>
          <a:bodyPr wrap="square" rtlCol="0">
            <a:spAutoFit/>
          </a:bodyPr>
          <a:lstStyle/>
          <a:p>
            <a:r>
              <a:rPr lang="en-CA" sz="2000" dirty="0" smtClean="0"/>
              <a:t>Hard armouring (sea walls, groins) </a:t>
            </a:r>
          </a:p>
          <a:p>
            <a:r>
              <a:rPr lang="en-CA" sz="2000" dirty="0" smtClean="0"/>
              <a:t>Soft armouring (mangroves, wetlands)</a:t>
            </a:r>
          </a:p>
          <a:p>
            <a:pPr marL="285750" indent="-285750">
              <a:buFont typeface="Arial" pitchFamily="34" charset="0"/>
              <a:buChar char="•"/>
            </a:pPr>
            <a:r>
              <a:rPr lang="en-CA" sz="2000" dirty="0"/>
              <a:t>No changes to buildings or use</a:t>
            </a:r>
          </a:p>
          <a:p>
            <a:pPr marL="285750" indent="-285750">
              <a:buFont typeface="Arial" pitchFamily="34" charset="0"/>
              <a:buChar char="•"/>
            </a:pPr>
            <a:r>
              <a:rPr lang="en-CA" sz="2000" dirty="0" smtClean="0"/>
              <a:t>Costly - Requires </a:t>
            </a:r>
            <a:r>
              <a:rPr lang="en-CA" sz="2000" dirty="0"/>
              <a:t>expert </a:t>
            </a:r>
            <a:r>
              <a:rPr lang="en-CA" sz="2000" dirty="0" smtClean="0"/>
              <a:t>design, needs periodic </a:t>
            </a:r>
            <a:r>
              <a:rPr lang="en-CA" sz="2000" dirty="0"/>
              <a:t>maintenance and upgrading</a:t>
            </a:r>
          </a:p>
          <a:p>
            <a:endParaRPr lang="en-CA" sz="2000" dirty="0"/>
          </a:p>
        </p:txBody>
      </p:sp>
      <p:sp>
        <p:nvSpPr>
          <p:cNvPr id="10" name="TextBox 9"/>
          <p:cNvSpPr txBox="1"/>
          <p:nvPr/>
        </p:nvSpPr>
        <p:spPr>
          <a:xfrm>
            <a:off x="2411760" y="2924944"/>
            <a:ext cx="3044799" cy="523220"/>
          </a:xfrm>
          <a:prstGeom prst="rect">
            <a:avLst/>
          </a:prstGeom>
          <a:noFill/>
        </p:spPr>
        <p:txBody>
          <a:bodyPr wrap="none" rtlCol="0">
            <a:spAutoFit/>
          </a:bodyPr>
          <a:lstStyle/>
          <a:p>
            <a:r>
              <a:rPr lang="en-CA" sz="2800" b="1" dirty="0" smtClean="0">
                <a:solidFill>
                  <a:srgbClr val="000000"/>
                </a:solidFill>
              </a:rPr>
              <a:t>2. Accommodate  </a:t>
            </a:r>
            <a:endParaRPr lang="en-CA" sz="2400" b="1" dirty="0">
              <a:solidFill>
                <a:srgbClr val="000000"/>
              </a:solidFill>
            </a:endParaRPr>
          </a:p>
        </p:txBody>
      </p:sp>
      <p:sp>
        <p:nvSpPr>
          <p:cNvPr id="11" name="TextBox 10"/>
          <p:cNvSpPr txBox="1"/>
          <p:nvPr/>
        </p:nvSpPr>
        <p:spPr>
          <a:xfrm>
            <a:off x="2483768" y="3356992"/>
            <a:ext cx="6486096" cy="1015663"/>
          </a:xfrm>
          <a:prstGeom prst="rect">
            <a:avLst/>
          </a:prstGeom>
          <a:noFill/>
        </p:spPr>
        <p:txBody>
          <a:bodyPr wrap="none" rtlCol="0">
            <a:spAutoFit/>
          </a:bodyPr>
          <a:lstStyle/>
          <a:p>
            <a:r>
              <a:rPr lang="en-CA" sz="2000" dirty="0"/>
              <a:t>Continued use of lands / </a:t>
            </a:r>
            <a:r>
              <a:rPr lang="en-CA" sz="2000" dirty="0" smtClean="0"/>
              <a:t>structures, with some changes </a:t>
            </a:r>
            <a:endParaRPr lang="en-CA" sz="2000" dirty="0"/>
          </a:p>
          <a:p>
            <a:pPr marL="285750" indent="-285750">
              <a:buFont typeface="Arial" pitchFamily="34" charset="0"/>
              <a:buChar char="•"/>
            </a:pPr>
            <a:r>
              <a:rPr lang="en-CA" sz="2000" dirty="0" smtClean="0"/>
              <a:t>Low </a:t>
            </a:r>
            <a:r>
              <a:rPr lang="en-CA" sz="2000" dirty="0"/>
              <a:t>costs / Low </a:t>
            </a:r>
            <a:r>
              <a:rPr lang="en-CA" sz="2000" dirty="0" smtClean="0"/>
              <a:t>regrets</a:t>
            </a:r>
          </a:p>
          <a:p>
            <a:pPr marL="285750" indent="-285750">
              <a:buFont typeface="Arial" pitchFamily="34" charset="0"/>
              <a:buChar char="•"/>
            </a:pPr>
            <a:r>
              <a:rPr lang="en-CA" sz="2000" dirty="0" smtClean="0"/>
              <a:t>No </a:t>
            </a:r>
            <a:r>
              <a:rPr lang="en-CA" sz="2000" dirty="0"/>
              <a:t>costs / No regrets (mangroves</a:t>
            </a:r>
            <a:r>
              <a:rPr lang="en-CA" sz="2000" dirty="0" smtClean="0"/>
              <a:t>)</a:t>
            </a:r>
            <a:endParaRPr lang="en-CA" sz="2000" dirty="0"/>
          </a:p>
        </p:txBody>
      </p:sp>
      <p:sp>
        <p:nvSpPr>
          <p:cNvPr id="12" name="TextBox 11"/>
          <p:cNvSpPr txBox="1"/>
          <p:nvPr/>
        </p:nvSpPr>
        <p:spPr>
          <a:xfrm>
            <a:off x="2411760" y="4221088"/>
            <a:ext cx="1821182" cy="523220"/>
          </a:xfrm>
          <a:prstGeom prst="rect">
            <a:avLst/>
          </a:prstGeom>
          <a:noFill/>
        </p:spPr>
        <p:txBody>
          <a:bodyPr wrap="none" rtlCol="0">
            <a:spAutoFit/>
          </a:bodyPr>
          <a:lstStyle/>
          <a:p>
            <a:r>
              <a:rPr lang="en-CA" sz="2800" b="1" dirty="0" smtClean="0">
                <a:solidFill>
                  <a:srgbClr val="000000"/>
                </a:solidFill>
              </a:rPr>
              <a:t>3. Retreat  </a:t>
            </a:r>
            <a:endParaRPr lang="en-CA" sz="2400" b="1" dirty="0">
              <a:solidFill>
                <a:srgbClr val="000000"/>
              </a:solidFill>
            </a:endParaRPr>
          </a:p>
        </p:txBody>
      </p:sp>
      <p:sp>
        <p:nvSpPr>
          <p:cNvPr id="13" name="TextBox 12"/>
          <p:cNvSpPr txBox="1"/>
          <p:nvPr/>
        </p:nvSpPr>
        <p:spPr>
          <a:xfrm>
            <a:off x="2411760" y="4653136"/>
            <a:ext cx="6544734" cy="1015663"/>
          </a:xfrm>
          <a:prstGeom prst="rect">
            <a:avLst/>
          </a:prstGeom>
          <a:noFill/>
        </p:spPr>
        <p:txBody>
          <a:bodyPr wrap="square" rtlCol="0">
            <a:spAutoFit/>
          </a:bodyPr>
          <a:lstStyle/>
          <a:p>
            <a:r>
              <a:rPr lang="en-CA" sz="2000" dirty="0"/>
              <a:t>Accept flooding and </a:t>
            </a:r>
            <a:r>
              <a:rPr lang="en-CA" sz="2000" dirty="0" smtClean="0"/>
              <a:t>damage will occur</a:t>
            </a:r>
            <a:endParaRPr lang="en-CA" sz="2000" dirty="0"/>
          </a:p>
          <a:p>
            <a:pPr marL="285750" indent="-285750">
              <a:buFont typeface="Arial" pitchFamily="34" charset="0"/>
              <a:buChar char="•"/>
            </a:pPr>
            <a:r>
              <a:rPr lang="en-CA" sz="2000" dirty="0" smtClean="0"/>
              <a:t>Protect/accommodate </a:t>
            </a:r>
            <a:r>
              <a:rPr lang="en-CA" sz="2000" dirty="0"/>
              <a:t>not feasible</a:t>
            </a:r>
          </a:p>
          <a:p>
            <a:pPr marL="285750" indent="-285750">
              <a:buFont typeface="Arial" pitchFamily="34" charset="0"/>
              <a:buChar char="•"/>
            </a:pPr>
            <a:r>
              <a:rPr lang="en-CA" sz="2000" dirty="0" smtClean="0"/>
              <a:t>Change uses, move structures</a:t>
            </a:r>
          </a:p>
        </p:txBody>
      </p:sp>
      <p:sp>
        <p:nvSpPr>
          <p:cNvPr id="14" name="TextBox 13"/>
          <p:cNvSpPr txBox="1"/>
          <p:nvPr/>
        </p:nvSpPr>
        <p:spPr>
          <a:xfrm>
            <a:off x="2483768" y="5589240"/>
            <a:ext cx="3185037" cy="646331"/>
          </a:xfrm>
          <a:prstGeom prst="rect">
            <a:avLst/>
          </a:prstGeom>
          <a:noFill/>
        </p:spPr>
        <p:txBody>
          <a:bodyPr wrap="none" rtlCol="0">
            <a:spAutoFit/>
          </a:bodyPr>
          <a:lstStyle/>
          <a:p>
            <a:r>
              <a:rPr lang="en-CA" sz="3600" b="1" dirty="0" smtClean="0">
                <a:solidFill>
                  <a:srgbClr val="FF0000"/>
                </a:solidFill>
              </a:rPr>
              <a:t>4. Do Nothing </a:t>
            </a:r>
            <a:endParaRPr lang="en-CA" sz="3200" b="1" dirty="0">
              <a:solidFill>
                <a:srgbClr val="FF0000"/>
              </a:solidFill>
            </a:endParaRPr>
          </a:p>
        </p:txBody>
      </p:sp>
      <p:pic>
        <p:nvPicPr>
          <p:cNvPr id="1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758"/>
          <a:stretch/>
        </p:blipFill>
        <p:spPr bwMode="auto">
          <a:xfrm>
            <a:off x="351742" y="3296815"/>
            <a:ext cx="1535825" cy="1115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342" y="4439815"/>
            <a:ext cx="1076854"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342" y="1772816"/>
            <a:ext cx="211608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3"/>
          <p:cNvSpPr txBox="1">
            <a:spLocks/>
          </p:cNvSpPr>
          <p:nvPr/>
        </p:nvSpPr>
        <p:spPr>
          <a:xfrm>
            <a:off x="6300192" y="6237312"/>
            <a:ext cx="366712"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sz="1000" kern="1200" smtClean="0">
                <a:solidFill>
                  <a:schemeClr val="tx1"/>
                </a:solidFill>
                <a:latin typeface="Lucida Sans Unicode" charset="-52"/>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2A013F82-EE5E-44EE-A61D-E31C6657F26F}" type="slidenum">
              <a:rPr lang="en-US" smtClean="0"/>
              <a:pPr/>
              <a:t>16</a:t>
            </a:fld>
            <a:endParaRPr lang="en-US" dirty="0"/>
          </a:p>
        </p:txBody>
      </p:sp>
      <p:sp>
        <p:nvSpPr>
          <p:cNvPr id="2" name="Slide Number Placeholder 1"/>
          <p:cNvSpPr>
            <a:spLocks noGrp="1"/>
          </p:cNvSpPr>
          <p:nvPr>
            <p:ph type="sldNum" sz="quarter" idx="12"/>
          </p:nvPr>
        </p:nvSpPr>
        <p:spPr/>
        <p:txBody>
          <a:bodyPr/>
          <a:lstStyle/>
          <a:p>
            <a:pPr>
              <a:defRPr/>
            </a:pPr>
            <a:fld id="{DF648B21-2346-47DE-A0EB-A729AD9FD972}" type="slidenum">
              <a:rPr lang="en-US" smtClean="0"/>
              <a:pPr>
                <a:defRPr/>
              </a:pPr>
              <a:t>16</a:t>
            </a:fld>
            <a:endParaRPr lang="en-US"/>
          </a:p>
        </p:txBody>
      </p:sp>
    </p:spTree>
    <p:extLst>
      <p:ext uri="{BB962C8B-B14F-4D97-AF65-F5344CB8AC3E}">
        <p14:creationId xmlns:p14="http://schemas.microsoft.com/office/powerpoint/2010/main" val="12901676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iterate type="lt">
                                    <p:tmPct val="0"/>
                                  </p:iterate>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mph" presetSubtype="0" fill="hold" grpId="1" nodeType="clickEffect">
                                  <p:stCondLst>
                                    <p:cond delay="0"/>
                                  </p:stCondLst>
                                  <p:iterate type="lt">
                                    <p:tmPct val="4000"/>
                                  </p:iterate>
                                  <p:childTnLst>
                                    <p:set>
                                      <p:cBhvr override="childStyle">
                                        <p:cTn id="44" dur="500" fill="hold"/>
                                        <p:tgtEl>
                                          <p:spTgt spid="1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dirty="0"/>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17</a:t>
            </a:fld>
            <a:endParaRPr lang="en-US"/>
          </a:p>
        </p:txBody>
      </p:sp>
      <p:sp>
        <p:nvSpPr>
          <p:cNvPr id="5" name="Title 4"/>
          <p:cNvSpPr>
            <a:spLocks noGrp="1"/>
          </p:cNvSpPr>
          <p:nvPr>
            <p:ph type="title"/>
          </p:nvPr>
        </p:nvSpPr>
        <p:spPr>
          <a:xfrm>
            <a:off x="323528" y="116632"/>
            <a:ext cx="8496944" cy="1143000"/>
          </a:xfrm>
        </p:spPr>
        <p:txBody>
          <a:bodyPr/>
          <a:lstStyle/>
          <a:p>
            <a:pPr marL="0" indent="0" algn="ctr">
              <a:buNone/>
            </a:pPr>
            <a:r>
              <a:rPr lang="en-US" sz="4000" dirty="0"/>
              <a:t>Strategic Systems Simulation</a:t>
            </a:r>
            <a:br>
              <a:rPr lang="en-US" sz="4000" dirty="0"/>
            </a:br>
            <a:endParaRPr lang="en-US" sz="4000" dirty="0"/>
          </a:p>
        </p:txBody>
      </p:sp>
      <p:sp>
        <p:nvSpPr>
          <p:cNvPr id="6" name="Content Placeholder 5"/>
          <p:cNvSpPr>
            <a:spLocks noGrp="1"/>
          </p:cNvSpPr>
          <p:nvPr>
            <p:ph sz="quarter" idx="13"/>
          </p:nvPr>
        </p:nvSpPr>
        <p:spPr>
          <a:xfrm>
            <a:off x="611560" y="1268760"/>
            <a:ext cx="7920880" cy="3474720"/>
          </a:xfrm>
        </p:spPr>
        <p:txBody>
          <a:bodyPr>
            <a:noAutofit/>
          </a:bodyPr>
          <a:lstStyle/>
          <a:p>
            <a:pPr>
              <a:buFont typeface="Courier New"/>
              <a:buChar char="o"/>
            </a:pPr>
            <a:r>
              <a:rPr lang="en-US" sz="2800" dirty="0" smtClean="0"/>
              <a:t>Development of specific adaptation strategies </a:t>
            </a:r>
          </a:p>
          <a:p>
            <a:pPr lvl="1">
              <a:buFont typeface="Wingdings" charset="2"/>
              <a:buChar char="§"/>
            </a:pPr>
            <a:r>
              <a:rPr lang="en-US" sz="2400" dirty="0" smtClean="0"/>
              <a:t>Protect, Accommodate, Retreat, Status Quo (Do Nothing)</a:t>
            </a:r>
          </a:p>
          <a:p>
            <a:pPr>
              <a:buFont typeface="Courier New"/>
              <a:buChar char="o"/>
            </a:pPr>
            <a:r>
              <a:rPr lang="en-US" sz="2800" dirty="0" smtClean="0"/>
              <a:t>Application of Static and/or System Dynamics model</a:t>
            </a:r>
          </a:p>
          <a:p>
            <a:pPr>
              <a:buFont typeface="Courier New"/>
              <a:buChar char="o"/>
            </a:pPr>
            <a:r>
              <a:rPr lang="en-US" sz="2800" dirty="0" smtClean="0"/>
              <a:t>Pillars of Sustainability/Community Preference</a:t>
            </a:r>
          </a:p>
          <a:p>
            <a:pPr lvl="1">
              <a:buFont typeface="Wingdings" charset="2"/>
              <a:buChar char="§"/>
            </a:pPr>
            <a:r>
              <a:rPr lang="en-US" sz="2400" dirty="0" smtClean="0"/>
              <a:t>Environmental, Economic, Social &amp; Cultural</a:t>
            </a:r>
          </a:p>
          <a:p>
            <a:pPr>
              <a:buFont typeface="Courier New"/>
              <a:buChar char="o"/>
            </a:pPr>
            <a:r>
              <a:rPr lang="en-US" sz="2800" dirty="0" smtClean="0"/>
              <a:t>Adaptation strategy evaluation indicators</a:t>
            </a:r>
          </a:p>
          <a:p>
            <a:pPr lvl="1">
              <a:buFont typeface="Wingdings" charset="2"/>
              <a:buChar char="§"/>
            </a:pPr>
            <a:r>
              <a:rPr lang="en-US" sz="2400" dirty="0" smtClean="0"/>
              <a:t>Vulnerability, Resilience, Adaptive Capacity   </a:t>
            </a:r>
            <a:endParaRPr lang="en-US" sz="2400" dirty="0"/>
          </a:p>
        </p:txBody>
      </p:sp>
    </p:spTree>
    <p:extLst>
      <p:ext uri="{BB962C8B-B14F-4D97-AF65-F5344CB8AC3E}">
        <p14:creationId xmlns:p14="http://schemas.microsoft.com/office/powerpoint/2010/main" val="1350930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additive="base">
                                        <p:cTn id="3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 calcmode="lin" valueType="num">
                                      <p:cBhvr additive="base">
                                        <p:cTn id="3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5" end="5"/>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91400" y="6408738"/>
            <a:ext cx="1524000" cy="449262"/>
          </a:xfrm>
        </p:spPr>
        <p:txBody>
          <a:bodyPr/>
          <a:lstStyle/>
          <a:p>
            <a:pPr>
              <a:defRPr/>
            </a:pPr>
            <a:r>
              <a:rPr lang="en-CA" smtClean="0"/>
              <a:t>PART 2-PM, November 12, 2016</a:t>
            </a:r>
            <a:endParaRPr lang="en-US" dirty="0">
              <a:solidFill>
                <a:srgbClr val="424242"/>
              </a:solidFill>
            </a:endParaRPr>
          </a:p>
        </p:txBody>
      </p:sp>
      <p:sp>
        <p:nvSpPr>
          <p:cNvPr id="4" name="Footer Placeholder 3"/>
          <p:cNvSpPr>
            <a:spLocks noGrp="1"/>
          </p:cNvSpPr>
          <p:nvPr>
            <p:ph type="ftr" sz="quarter" idx="11"/>
          </p:nvPr>
        </p:nvSpPr>
        <p:spPr>
          <a:xfrm>
            <a:off x="251520" y="6408738"/>
            <a:ext cx="7139880" cy="449262"/>
          </a:xfrm>
        </p:spPr>
        <p:txBody>
          <a:bodyPr/>
          <a:lstStyle/>
          <a:p>
            <a:pPr>
              <a:defRPr/>
            </a:pPr>
            <a:r>
              <a:rPr lang="en-US" smtClean="0"/>
              <a:t>China-ASEAN Advanced Academy on Oceans Law and Governance2</a:t>
            </a:r>
            <a:endParaRPr lang="en-US" dirty="0"/>
          </a:p>
        </p:txBody>
      </p:sp>
      <p:sp>
        <p:nvSpPr>
          <p:cNvPr id="5" name="Slide Number Placeholder 4"/>
          <p:cNvSpPr>
            <a:spLocks noGrp="1"/>
          </p:cNvSpPr>
          <p:nvPr>
            <p:ph type="sldNum" sz="quarter" idx="12"/>
          </p:nvPr>
        </p:nvSpPr>
        <p:spPr>
          <a:xfrm>
            <a:off x="6444208" y="6470944"/>
            <a:ext cx="634752" cy="365125"/>
          </a:xfrm>
        </p:spPr>
        <p:txBody>
          <a:bodyPr/>
          <a:lstStyle/>
          <a:p>
            <a:pPr>
              <a:defRPr/>
            </a:pPr>
            <a:fld id="{72E24BC0-AD5A-4CEE-B6A8-4245B0436348}" type="slidenum">
              <a:rPr lang="en-US" smtClean="0"/>
              <a:pPr>
                <a:defRPr/>
              </a:pPr>
              <a:t>18</a:t>
            </a:fld>
            <a:endParaRPr lang="en-US" dirty="0">
              <a:solidFill>
                <a:srgbClr val="424242"/>
              </a:solidFill>
            </a:endParaRPr>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8788943" cy="6192688"/>
          </a:xfrm>
          <a:prstGeom prst="rect">
            <a:avLst/>
          </a:prstGeom>
          <a:noFill/>
          <a:ln>
            <a:noFill/>
          </a:ln>
        </p:spPr>
      </p:pic>
      <p:sp>
        <p:nvSpPr>
          <p:cNvPr id="7" name="Oval 6"/>
          <p:cNvSpPr/>
          <p:nvPr/>
        </p:nvSpPr>
        <p:spPr>
          <a:xfrm>
            <a:off x="1691680" y="2492896"/>
            <a:ext cx="432048" cy="432048"/>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763688" y="2492896"/>
            <a:ext cx="313044" cy="369332"/>
          </a:xfrm>
          <a:prstGeom prst="rect">
            <a:avLst/>
          </a:prstGeom>
          <a:noFill/>
        </p:spPr>
        <p:txBody>
          <a:bodyPr wrap="none" rtlCol="0">
            <a:spAutoFit/>
          </a:bodyPr>
          <a:lstStyle/>
          <a:p>
            <a:r>
              <a:rPr lang="en-US" dirty="0" smtClean="0"/>
              <a:t>1</a:t>
            </a:r>
            <a:endParaRPr lang="en-US" dirty="0"/>
          </a:p>
        </p:txBody>
      </p:sp>
      <p:sp>
        <p:nvSpPr>
          <p:cNvPr id="8" name="Oval 7"/>
          <p:cNvSpPr/>
          <p:nvPr/>
        </p:nvSpPr>
        <p:spPr>
          <a:xfrm>
            <a:off x="395536" y="548680"/>
            <a:ext cx="432048" cy="432048"/>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67544" y="548680"/>
            <a:ext cx="313044" cy="369332"/>
          </a:xfrm>
          <a:prstGeom prst="rect">
            <a:avLst/>
          </a:prstGeom>
          <a:noFill/>
        </p:spPr>
        <p:txBody>
          <a:bodyPr wrap="none" rtlCol="0">
            <a:spAutoFit/>
          </a:bodyPr>
          <a:lstStyle/>
          <a:p>
            <a:r>
              <a:rPr lang="en-US" dirty="0"/>
              <a:t>2</a:t>
            </a:r>
          </a:p>
        </p:txBody>
      </p:sp>
      <p:sp>
        <p:nvSpPr>
          <p:cNvPr id="10" name="Oval 9"/>
          <p:cNvSpPr/>
          <p:nvPr/>
        </p:nvSpPr>
        <p:spPr>
          <a:xfrm>
            <a:off x="5724128" y="1268760"/>
            <a:ext cx="432048" cy="432048"/>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796136" y="1268760"/>
            <a:ext cx="313044" cy="369332"/>
          </a:xfrm>
          <a:prstGeom prst="rect">
            <a:avLst/>
          </a:prstGeom>
          <a:noFill/>
        </p:spPr>
        <p:txBody>
          <a:bodyPr wrap="none" rtlCol="0">
            <a:spAutoFit/>
          </a:bodyPr>
          <a:lstStyle/>
          <a:p>
            <a:r>
              <a:rPr lang="en-US" dirty="0"/>
              <a:t>3</a:t>
            </a:r>
          </a:p>
        </p:txBody>
      </p:sp>
      <p:sp>
        <p:nvSpPr>
          <p:cNvPr id="12" name="Oval 11"/>
          <p:cNvSpPr/>
          <p:nvPr/>
        </p:nvSpPr>
        <p:spPr>
          <a:xfrm>
            <a:off x="467544" y="4581128"/>
            <a:ext cx="432048" cy="432048"/>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39552" y="4581128"/>
            <a:ext cx="313044" cy="369332"/>
          </a:xfrm>
          <a:prstGeom prst="rect">
            <a:avLst/>
          </a:prstGeom>
          <a:noFill/>
        </p:spPr>
        <p:txBody>
          <a:bodyPr wrap="none" rtlCol="0">
            <a:spAutoFit/>
          </a:bodyPr>
          <a:lstStyle/>
          <a:p>
            <a:r>
              <a:rPr lang="en-US" dirty="0"/>
              <a:t>4</a:t>
            </a:r>
          </a:p>
        </p:txBody>
      </p:sp>
      <p:sp>
        <p:nvSpPr>
          <p:cNvPr id="14" name="Oval 13"/>
          <p:cNvSpPr/>
          <p:nvPr/>
        </p:nvSpPr>
        <p:spPr>
          <a:xfrm>
            <a:off x="5436096" y="4221088"/>
            <a:ext cx="432048" cy="432048"/>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508104" y="4221088"/>
            <a:ext cx="313044" cy="369332"/>
          </a:xfrm>
          <a:prstGeom prst="rect">
            <a:avLst/>
          </a:prstGeom>
          <a:noFill/>
        </p:spPr>
        <p:txBody>
          <a:bodyPr wrap="none" rtlCol="0">
            <a:spAutoFit/>
          </a:bodyPr>
          <a:lstStyle/>
          <a:p>
            <a:r>
              <a:rPr lang="en-US" dirty="0"/>
              <a:t>5</a:t>
            </a:r>
          </a:p>
        </p:txBody>
      </p:sp>
    </p:spTree>
    <p:extLst>
      <p:ext uri="{BB962C8B-B14F-4D97-AF65-F5344CB8AC3E}">
        <p14:creationId xmlns:p14="http://schemas.microsoft.com/office/powerpoint/2010/main" val="11172032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500"/>
                                        <p:tgtEl>
                                          <p:spTgt spid="12"/>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linds(horizontal)">
                                      <p:cBhvr>
                                        <p:cTn id="44" dur="500"/>
                                        <p:tgtEl>
                                          <p:spTgt spid="14"/>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8" grpId="0" animBg="1"/>
      <p:bldP spid="9" grpId="0"/>
      <p:bldP spid="10" grpId="0" animBg="1"/>
      <p:bldP spid="11" grpId="0"/>
      <p:bldP spid="12" grpId="0" animBg="1"/>
      <p:bldP spid="13" grpId="0"/>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260648"/>
            <a:ext cx="8229600" cy="914400"/>
          </a:xfrm>
        </p:spPr>
        <p:txBody>
          <a:bodyPr>
            <a:noAutofit/>
          </a:bodyPr>
          <a:lstStyle/>
          <a:p>
            <a:r>
              <a:rPr lang="en-US" sz="3200" dirty="0" smtClean="0"/>
              <a:t>Systems Dynamics View – STELLA (</a:t>
            </a:r>
            <a:r>
              <a:rPr lang="en-US" sz="3200" dirty="0" err="1" smtClean="0"/>
              <a:t>Beigzadeh</a:t>
            </a:r>
            <a:r>
              <a:rPr lang="en-US" sz="3200" dirty="0" smtClean="0"/>
              <a:t> 2014)</a:t>
            </a:r>
            <a:endParaRPr lang="en-US" sz="3200" dirty="0"/>
          </a:p>
        </p:txBody>
      </p:sp>
      <p:sp>
        <p:nvSpPr>
          <p:cNvPr id="4" name="Date Placeholder 3"/>
          <p:cNvSpPr>
            <a:spLocks noGrp="1"/>
          </p:cNvSpPr>
          <p:nvPr>
            <p:ph type="dt" sz="half" idx="10"/>
          </p:nvPr>
        </p:nvSpPr>
        <p:spPr/>
        <p:txBody>
          <a:bodyPr/>
          <a:lstStyle/>
          <a:p>
            <a:pPr>
              <a:defRPr/>
            </a:pPr>
            <a:r>
              <a:rPr lang="en-CA" smtClean="0"/>
              <a:t>PART 2-PM, November 12, 2016</a:t>
            </a:r>
            <a:endParaRPr lang="en-US" dirty="0"/>
          </a:p>
        </p:txBody>
      </p:sp>
      <p:sp>
        <p:nvSpPr>
          <p:cNvPr id="5" name="Footer Placeholder 4"/>
          <p:cNvSpPr>
            <a:spLocks noGrp="1"/>
          </p:cNvSpPr>
          <p:nvPr>
            <p:ph type="ftr" sz="quarter" idx="11"/>
          </p:nvPr>
        </p:nvSpPr>
        <p:spPr/>
        <p:txBody>
          <a:bodyPr/>
          <a:lstStyle/>
          <a:p>
            <a:pPr>
              <a:defRPr/>
            </a:pPr>
            <a:r>
              <a:rPr lang="en-US" smtClean="0"/>
              <a:t>China-ASEAN Advanced Academy on Oceans Law and Governance2</a:t>
            </a:r>
            <a:endParaRPr lang="en-US" dirty="0"/>
          </a:p>
        </p:txBody>
      </p:sp>
      <p:sp>
        <p:nvSpPr>
          <p:cNvPr id="6" name="Slide Number Placeholder 5"/>
          <p:cNvSpPr>
            <a:spLocks noGrp="1"/>
          </p:cNvSpPr>
          <p:nvPr>
            <p:ph type="sldNum" sz="quarter" idx="12"/>
          </p:nvPr>
        </p:nvSpPr>
        <p:spPr/>
        <p:txBody>
          <a:bodyPr/>
          <a:lstStyle/>
          <a:p>
            <a:pPr>
              <a:defRPr/>
            </a:pPr>
            <a:fld id="{0407C440-5A21-43BE-AB99-4DAD4C41DB72}" type="slidenum">
              <a:rPr lang="en-US" smtClean="0"/>
              <a:pPr>
                <a:defRPr/>
              </a:pPr>
              <a:t>19</a:t>
            </a:fld>
            <a:endParaRPr lang="en-US"/>
          </a:p>
        </p:txBody>
      </p:sp>
      <p:pic>
        <p:nvPicPr>
          <p:cNvPr id="7" name="Picture 6"/>
          <p:cNvPicPr/>
          <p:nvPr/>
        </p:nvPicPr>
        <p:blipFill>
          <a:blip r:embed="rId2" cstate="print"/>
          <a:srcRect/>
          <a:stretch>
            <a:fillRect/>
          </a:stretch>
        </p:blipFill>
        <p:spPr bwMode="auto">
          <a:xfrm>
            <a:off x="251520" y="1268760"/>
            <a:ext cx="4181475" cy="4343400"/>
          </a:xfrm>
          <a:prstGeom prst="rect">
            <a:avLst/>
          </a:prstGeom>
          <a:noFill/>
          <a:ln w="9525">
            <a:noFill/>
            <a:miter lim="800000"/>
            <a:headEnd/>
            <a:tailEnd/>
          </a:ln>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3635896" y="1772816"/>
            <a:ext cx="5388610" cy="3124200"/>
          </a:xfrm>
          <a:prstGeom prst="rect">
            <a:avLst/>
          </a:prstGeom>
        </p:spPr>
      </p:pic>
    </p:spTree>
    <p:extLst>
      <p:ext uri="{BB962C8B-B14F-4D97-AF65-F5344CB8AC3E}">
        <p14:creationId xmlns:p14="http://schemas.microsoft.com/office/powerpoint/2010/main" val="3700362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CA" smtClean="0"/>
              <a:t>PART 2-PM, November 12, 2016</a:t>
            </a:r>
            <a:endParaRPr lang="en-US"/>
          </a:p>
        </p:txBody>
      </p:sp>
      <p:sp>
        <p:nvSpPr>
          <p:cNvPr id="5" name="Footer Placeholder 4"/>
          <p:cNvSpPr>
            <a:spLocks noGrp="1"/>
          </p:cNvSpPr>
          <p:nvPr>
            <p:ph type="ftr" sz="quarter" idx="11"/>
          </p:nvPr>
        </p:nvSpPr>
        <p:spPr/>
        <p:txBody>
          <a:bodyPr/>
          <a:lstStyle/>
          <a:p>
            <a:pPr>
              <a:defRPr/>
            </a:pPr>
            <a:r>
              <a:rPr lang="en-US" smtClean="0"/>
              <a:t>China-ASEAN Advanced Academy on Oceans Law and Governance2</a:t>
            </a:r>
            <a:endParaRPr lang="en-US" dirty="0"/>
          </a:p>
        </p:txBody>
      </p:sp>
      <p:sp>
        <p:nvSpPr>
          <p:cNvPr id="6" name="Slide Number Placeholder 5"/>
          <p:cNvSpPr>
            <a:spLocks noGrp="1"/>
          </p:cNvSpPr>
          <p:nvPr>
            <p:ph type="sldNum" sz="quarter" idx="12"/>
          </p:nvPr>
        </p:nvSpPr>
        <p:spPr/>
        <p:txBody>
          <a:bodyPr/>
          <a:lstStyle/>
          <a:p>
            <a:pPr>
              <a:defRPr/>
            </a:pPr>
            <a:fld id="{DF648B21-2346-47DE-A0EB-A729AD9FD972}" type="slidenum">
              <a:rPr lang="en-US" smtClean="0"/>
              <a:pPr>
                <a:defRPr/>
              </a:pPr>
              <a:t>2</a:t>
            </a:fld>
            <a:endParaRPr lang="en-US"/>
          </a:p>
        </p:txBody>
      </p:sp>
      <p:sp>
        <p:nvSpPr>
          <p:cNvPr id="2" name="Content Placeholder 1"/>
          <p:cNvSpPr>
            <a:spLocks noGrp="1"/>
          </p:cNvSpPr>
          <p:nvPr>
            <p:ph sz="quarter" idx="13"/>
          </p:nvPr>
        </p:nvSpPr>
        <p:spPr>
          <a:xfrm>
            <a:off x="827584" y="1412776"/>
            <a:ext cx="7632848" cy="4090268"/>
          </a:xfrm>
        </p:spPr>
        <p:txBody>
          <a:bodyPr>
            <a:noAutofit/>
          </a:bodyPr>
          <a:lstStyle/>
          <a:p>
            <a:pPr marL="109537" indent="0">
              <a:buNone/>
            </a:pPr>
            <a:r>
              <a:rPr lang="en-US"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PART I - Morning</a:t>
            </a:r>
          </a:p>
          <a:p>
            <a:pPr marL="623887" indent="-514350">
              <a:buFont typeface="+mj-lt"/>
              <a:buAutoNum type="arabicPeriod"/>
            </a:pPr>
            <a:r>
              <a:rPr lang="en-US"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Introduction</a:t>
            </a:r>
          </a:p>
          <a:p>
            <a:pPr marL="623887" indent="-514350">
              <a:buFont typeface="+mj-lt"/>
              <a:buAutoNum type="arabicPeriod"/>
            </a:pPr>
            <a:r>
              <a:rPr lang="en-US"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Challenges for the 21</a:t>
            </a:r>
            <a:r>
              <a:rPr lang="en-US" sz="2000" b="1" baseline="3000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st</a:t>
            </a:r>
            <a:r>
              <a:rPr lang="en-US"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Century – Coastal Zones</a:t>
            </a:r>
          </a:p>
          <a:p>
            <a:pPr marL="623887" indent="-514350">
              <a:buFont typeface="+mj-lt"/>
              <a:buAutoNum type="arabicPeriod"/>
            </a:pPr>
            <a:r>
              <a:rPr lang="en-US"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Understanding Adaptation Needs – Profiling</a:t>
            </a:r>
          </a:p>
          <a:p>
            <a:pPr marL="623887" indent="-514350">
              <a:buFont typeface="+mj-lt"/>
              <a:buAutoNum type="arabicPeriod"/>
            </a:pPr>
            <a:r>
              <a:rPr lang="en-US"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Pillars of Sustainability – Reflecting Importance**</a:t>
            </a:r>
          </a:p>
          <a:p>
            <a:pPr marL="109537" indent="0">
              <a:buNone/>
            </a:pPr>
            <a:r>
              <a:rPr lang="en-US" sz="2000" b="1" u="sng" dirty="0" smtClean="0"/>
              <a:t>PART II - Afternoon</a:t>
            </a:r>
          </a:p>
          <a:p>
            <a:pPr marL="623887" indent="-514350">
              <a:buFont typeface="+mj-lt"/>
              <a:buAutoNum type="arabicPeriod" startAt="5"/>
            </a:pPr>
            <a:r>
              <a:rPr lang="en-US" sz="2000" dirty="0"/>
              <a:t>Vulnerability Assessment</a:t>
            </a:r>
          </a:p>
          <a:p>
            <a:pPr marL="623887" indent="-514350">
              <a:buFont typeface="+mj-lt"/>
              <a:buAutoNum type="arabicPeriod" startAt="5"/>
            </a:pPr>
            <a:r>
              <a:rPr lang="en-US" sz="2000" dirty="0" smtClean="0"/>
              <a:t>Estimating Coastal Impacts</a:t>
            </a:r>
          </a:p>
          <a:p>
            <a:pPr marL="623887" indent="-514350">
              <a:buFont typeface="+mj-lt"/>
              <a:buAutoNum type="arabicPeriod" startAt="5"/>
            </a:pPr>
            <a:r>
              <a:rPr lang="en-US" sz="2000" dirty="0" smtClean="0"/>
              <a:t>Adaptation Problem Solving and Strategy Options</a:t>
            </a:r>
          </a:p>
          <a:p>
            <a:pPr marL="623887" indent="-514350">
              <a:buFont typeface="+mj-lt"/>
              <a:buAutoNum type="arabicPeriod" startAt="5"/>
            </a:pPr>
            <a:r>
              <a:rPr lang="en-US" sz="2000" dirty="0" smtClean="0"/>
              <a:t>Evaluating Decisions** </a:t>
            </a:r>
          </a:p>
          <a:p>
            <a:pPr marL="623887" indent="-514350">
              <a:buFont typeface="+mj-lt"/>
              <a:buAutoNum type="arabicPeriod" startAt="5"/>
            </a:pPr>
            <a:r>
              <a:rPr lang="en-US" sz="2000" dirty="0" smtClean="0"/>
              <a:t>Climate Change Governance</a:t>
            </a:r>
          </a:p>
          <a:p>
            <a:pPr marL="109537" indent="0">
              <a:buNone/>
            </a:pPr>
            <a:r>
              <a:rPr lang="en-US" sz="1400" dirty="0" smtClean="0"/>
              <a:t>						**Class Assignment</a:t>
            </a:r>
          </a:p>
          <a:p>
            <a:pPr marL="623887" indent="-514350">
              <a:buFont typeface="+mj-lt"/>
              <a:buAutoNum type="arabicPeriod"/>
            </a:pPr>
            <a:endParaRPr lang="en-US" sz="2000" dirty="0" smtClean="0"/>
          </a:p>
          <a:p>
            <a:pPr marL="623887" indent="-514350">
              <a:buFont typeface="+mj-lt"/>
              <a:buAutoNum type="arabicPeriod"/>
            </a:pPr>
            <a:endParaRPr lang="en-US" sz="2000" dirty="0"/>
          </a:p>
        </p:txBody>
      </p:sp>
      <p:sp>
        <p:nvSpPr>
          <p:cNvPr id="3" name="Title 2"/>
          <p:cNvSpPr>
            <a:spLocks noGrp="1"/>
          </p:cNvSpPr>
          <p:nvPr>
            <p:ph type="title"/>
          </p:nvPr>
        </p:nvSpPr>
        <p:spPr>
          <a:xfrm>
            <a:off x="467544" y="29896"/>
            <a:ext cx="8229600" cy="1382879"/>
          </a:xfrm>
        </p:spPr>
        <p:txBody>
          <a:bodyPr>
            <a:noAutofit/>
          </a:bodyPr>
          <a:lstStyle/>
          <a:p>
            <a:r>
              <a:rPr lang="en-US" sz="4000" dirty="0" smtClean="0"/>
              <a:t>Coastal Climate Change &amp; Adaptation – Outline</a:t>
            </a:r>
            <a:endParaRPr lang="en-US" sz="4000" dirty="0"/>
          </a:p>
        </p:txBody>
      </p:sp>
    </p:spTree>
    <p:extLst>
      <p:ext uri="{BB962C8B-B14F-4D97-AF65-F5344CB8AC3E}">
        <p14:creationId xmlns:p14="http://schemas.microsoft.com/office/powerpoint/2010/main" val="24692819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20</a:t>
            </a:fld>
            <a:endParaRPr lang="en-US"/>
          </a:p>
        </p:txBody>
      </p:sp>
      <p:sp>
        <p:nvSpPr>
          <p:cNvPr id="5" name="Title 4"/>
          <p:cNvSpPr>
            <a:spLocks noGrp="1"/>
          </p:cNvSpPr>
          <p:nvPr>
            <p:ph type="title"/>
          </p:nvPr>
        </p:nvSpPr>
        <p:spPr/>
        <p:txBody>
          <a:bodyPr/>
          <a:lstStyle/>
          <a:p>
            <a:r>
              <a:rPr lang="en-US" dirty="0" smtClean="0"/>
              <a:t>City of Charlottetown</a:t>
            </a:r>
            <a:endParaRPr lang="en-US" dirty="0"/>
          </a:p>
        </p:txBody>
      </p:sp>
      <p:pic>
        <p:nvPicPr>
          <p:cNvPr id="7" name="Picture 6" descr="Charlottetown, Prince Edward Island Tide Station Location Map"/>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7920880" cy="4824536"/>
          </a:xfrm>
          <a:prstGeom prst="rect">
            <a:avLst/>
          </a:prstGeom>
          <a:noFill/>
          <a:ln>
            <a:noFill/>
          </a:ln>
        </p:spPr>
      </p:pic>
    </p:spTree>
    <p:extLst>
      <p:ext uri="{BB962C8B-B14F-4D97-AF65-F5344CB8AC3E}">
        <p14:creationId xmlns:p14="http://schemas.microsoft.com/office/powerpoint/2010/main" val="15293045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21</a:t>
            </a:fld>
            <a:endParaRPr lang="en-US"/>
          </a:p>
        </p:txBody>
      </p:sp>
      <p:sp>
        <p:nvSpPr>
          <p:cNvPr id="5" name="Title 4"/>
          <p:cNvSpPr>
            <a:spLocks noGrp="1"/>
          </p:cNvSpPr>
          <p:nvPr>
            <p:ph type="title"/>
          </p:nvPr>
        </p:nvSpPr>
        <p:spPr>
          <a:xfrm>
            <a:off x="467544" y="260648"/>
            <a:ext cx="8352928" cy="648072"/>
          </a:xfrm>
        </p:spPr>
        <p:txBody>
          <a:bodyPr/>
          <a:lstStyle/>
          <a:p>
            <a:r>
              <a:rPr lang="en-US" sz="2800" dirty="0" smtClean="0"/>
              <a:t>Charlottetown </a:t>
            </a:r>
            <a:r>
              <a:rPr lang="en-US" sz="2800" dirty="0"/>
              <a:t>A</a:t>
            </a:r>
            <a:r>
              <a:rPr lang="en-US" sz="2800" dirty="0" smtClean="0"/>
              <a:t>ttributed Land Value Assets</a:t>
            </a:r>
            <a:endParaRPr lang="en-US" sz="2800" dirty="0"/>
          </a:p>
        </p:txBody>
      </p:sp>
      <p:graphicFrame>
        <p:nvGraphicFramePr>
          <p:cNvPr id="7" name="Object 6"/>
          <p:cNvGraphicFramePr>
            <a:graphicFrameLocks noChangeAspect="1"/>
          </p:cNvGraphicFramePr>
          <p:nvPr>
            <p:extLst>
              <p:ext uri="{D42A27DB-BD31-4B8C-83A1-F6EECF244321}">
                <p14:modId xmlns:p14="http://schemas.microsoft.com/office/powerpoint/2010/main" val="786186631"/>
              </p:ext>
            </p:extLst>
          </p:nvPr>
        </p:nvGraphicFramePr>
        <p:xfrm>
          <a:off x="899592" y="836712"/>
          <a:ext cx="7632848" cy="5284813"/>
        </p:xfrm>
        <a:graphic>
          <a:graphicData uri="http://schemas.openxmlformats.org/presentationml/2006/ole">
            <mc:AlternateContent xmlns:mc="http://schemas.openxmlformats.org/markup-compatibility/2006">
              <mc:Choice xmlns:v="urn:schemas-microsoft-com:vml" Requires="v">
                <p:oleObj spid="_x0000_s1145" name="Document" r:id="rId3" imgW="6146800" imgH="4953000" progId="Word.Document.12">
                  <p:embed/>
                </p:oleObj>
              </mc:Choice>
              <mc:Fallback>
                <p:oleObj name="Document" r:id="rId3" imgW="6146800" imgH="4953000" progId="Word.Document.12">
                  <p:embed/>
                  <p:pic>
                    <p:nvPicPr>
                      <p:cNvPr id="0" name=""/>
                      <p:cNvPicPr/>
                      <p:nvPr/>
                    </p:nvPicPr>
                    <p:blipFill>
                      <a:blip r:embed="rId4"/>
                      <a:stretch>
                        <a:fillRect/>
                      </a:stretch>
                    </p:blipFill>
                    <p:spPr>
                      <a:xfrm>
                        <a:off x="899592" y="836712"/>
                        <a:ext cx="7632848" cy="5284813"/>
                      </a:xfrm>
                      <a:prstGeom prst="rect">
                        <a:avLst/>
                      </a:prstGeom>
                    </p:spPr>
                  </p:pic>
                </p:oleObj>
              </mc:Fallback>
            </mc:AlternateContent>
          </a:graphicData>
        </a:graphic>
      </p:graphicFrame>
    </p:spTree>
    <p:extLst>
      <p:ext uri="{BB962C8B-B14F-4D97-AF65-F5344CB8AC3E}">
        <p14:creationId xmlns:p14="http://schemas.microsoft.com/office/powerpoint/2010/main" val="310067500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22</a:t>
            </a:fld>
            <a:endParaRPr lang="en-US"/>
          </a:p>
        </p:txBody>
      </p:sp>
      <p:sp>
        <p:nvSpPr>
          <p:cNvPr id="5" name="Title 4"/>
          <p:cNvSpPr>
            <a:spLocks noGrp="1"/>
          </p:cNvSpPr>
          <p:nvPr>
            <p:ph type="title"/>
          </p:nvPr>
        </p:nvSpPr>
        <p:spPr>
          <a:xfrm>
            <a:off x="179512" y="260648"/>
            <a:ext cx="8712968" cy="648072"/>
          </a:xfrm>
        </p:spPr>
        <p:txBody>
          <a:bodyPr/>
          <a:lstStyle/>
          <a:p>
            <a:r>
              <a:rPr lang="en-US" sz="3200" dirty="0" smtClean="0"/>
              <a:t>Charlottetown Annual Storm Levels, MOWL</a:t>
            </a:r>
            <a:endParaRPr lang="en-US" sz="3200" dirty="0"/>
          </a:p>
        </p:txBody>
      </p:sp>
      <p:graphicFrame>
        <p:nvGraphicFramePr>
          <p:cNvPr id="7" name="Object 6"/>
          <p:cNvGraphicFramePr>
            <a:graphicFrameLocks noChangeAspect="1"/>
          </p:cNvGraphicFramePr>
          <p:nvPr>
            <p:extLst>
              <p:ext uri="{D42A27DB-BD31-4B8C-83A1-F6EECF244321}">
                <p14:modId xmlns:p14="http://schemas.microsoft.com/office/powerpoint/2010/main" val="951412092"/>
              </p:ext>
            </p:extLst>
          </p:nvPr>
        </p:nvGraphicFramePr>
        <p:xfrm>
          <a:off x="445249" y="1052736"/>
          <a:ext cx="8378553" cy="4824536"/>
        </p:xfrm>
        <a:graphic>
          <a:graphicData uri="http://schemas.openxmlformats.org/presentationml/2006/ole">
            <mc:AlternateContent xmlns:mc="http://schemas.openxmlformats.org/markup-compatibility/2006">
              <mc:Choice xmlns:v="urn:schemas-microsoft-com:vml" Requires="v">
                <p:oleObj spid="_x0000_s2168" name="Document" r:id="rId3" imgW="6197600" imgH="3568700" progId="Word.Document.12">
                  <p:embed/>
                </p:oleObj>
              </mc:Choice>
              <mc:Fallback>
                <p:oleObj name="Document" r:id="rId3" imgW="6197600" imgH="3568700" progId="Word.Document.12">
                  <p:embed/>
                  <p:pic>
                    <p:nvPicPr>
                      <p:cNvPr id="0" name=""/>
                      <p:cNvPicPr/>
                      <p:nvPr/>
                    </p:nvPicPr>
                    <p:blipFill>
                      <a:blip r:embed="rId4"/>
                      <a:stretch>
                        <a:fillRect/>
                      </a:stretch>
                    </p:blipFill>
                    <p:spPr>
                      <a:xfrm>
                        <a:off x="445249" y="1052736"/>
                        <a:ext cx="8378553" cy="4824536"/>
                      </a:xfrm>
                      <a:prstGeom prst="rect">
                        <a:avLst/>
                      </a:prstGeom>
                    </p:spPr>
                  </p:pic>
                </p:oleObj>
              </mc:Fallback>
            </mc:AlternateContent>
          </a:graphicData>
        </a:graphic>
      </p:graphicFrame>
    </p:spTree>
    <p:extLst>
      <p:ext uri="{BB962C8B-B14F-4D97-AF65-F5344CB8AC3E}">
        <p14:creationId xmlns:p14="http://schemas.microsoft.com/office/powerpoint/2010/main" val="41283973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260648"/>
            <a:ext cx="8589640" cy="762000"/>
          </a:xfrm>
        </p:spPr>
        <p:txBody>
          <a:bodyPr>
            <a:normAutofit fontScale="90000"/>
          </a:bodyPr>
          <a:lstStyle/>
          <a:p>
            <a:r>
              <a:rPr lang="en-US" dirty="0" smtClean="0"/>
              <a:t>System Dynamics View – STELLA Results</a:t>
            </a:r>
            <a:endParaRPr lang="en-US" dirty="0"/>
          </a:p>
        </p:txBody>
      </p:sp>
      <p:sp>
        <p:nvSpPr>
          <p:cNvPr id="4" name="Date Placeholder 3"/>
          <p:cNvSpPr>
            <a:spLocks noGrp="1"/>
          </p:cNvSpPr>
          <p:nvPr>
            <p:ph type="dt" sz="half" idx="10"/>
          </p:nvPr>
        </p:nvSpPr>
        <p:spPr/>
        <p:txBody>
          <a:bodyPr/>
          <a:lstStyle/>
          <a:p>
            <a:pPr>
              <a:defRPr/>
            </a:pPr>
            <a:r>
              <a:rPr lang="en-CA" smtClean="0"/>
              <a:t>PART 2-PM, November 12, 2016</a:t>
            </a:r>
            <a:endParaRPr lang="en-US" dirty="0"/>
          </a:p>
        </p:txBody>
      </p:sp>
      <p:sp>
        <p:nvSpPr>
          <p:cNvPr id="5" name="Footer Placeholder 4"/>
          <p:cNvSpPr>
            <a:spLocks noGrp="1"/>
          </p:cNvSpPr>
          <p:nvPr>
            <p:ph type="ftr" sz="quarter" idx="11"/>
          </p:nvPr>
        </p:nvSpPr>
        <p:spPr/>
        <p:txBody>
          <a:bodyPr/>
          <a:lstStyle/>
          <a:p>
            <a:pPr>
              <a:defRPr/>
            </a:pPr>
            <a:r>
              <a:rPr lang="en-US" smtClean="0"/>
              <a:t>China-ASEAN Advanced Academy on Oceans Law and Governance2</a:t>
            </a:r>
            <a:endParaRPr lang="en-US" dirty="0"/>
          </a:p>
        </p:txBody>
      </p:sp>
      <p:sp>
        <p:nvSpPr>
          <p:cNvPr id="6" name="Slide Number Placeholder 5"/>
          <p:cNvSpPr>
            <a:spLocks noGrp="1"/>
          </p:cNvSpPr>
          <p:nvPr>
            <p:ph type="sldNum" sz="quarter" idx="12"/>
          </p:nvPr>
        </p:nvSpPr>
        <p:spPr/>
        <p:txBody>
          <a:bodyPr/>
          <a:lstStyle/>
          <a:p>
            <a:pPr>
              <a:defRPr/>
            </a:pPr>
            <a:fld id="{0407C440-5A21-43BE-AB99-4DAD4C41DB72}" type="slidenum">
              <a:rPr lang="en-US" smtClean="0"/>
              <a:pPr>
                <a:defRPr/>
              </a:pPr>
              <a:t>23</a:t>
            </a:fld>
            <a:endParaRPr lang="en-US"/>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179512" y="1268760"/>
            <a:ext cx="6704965" cy="3517900"/>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3170575" y="2819400"/>
            <a:ext cx="5943600" cy="3429000"/>
          </a:xfrm>
          <a:prstGeom prst="rect">
            <a:avLst/>
          </a:prstGeom>
        </p:spPr>
      </p:pic>
    </p:spTree>
    <p:extLst>
      <p:ext uri="{BB962C8B-B14F-4D97-AF65-F5344CB8AC3E}">
        <p14:creationId xmlns:p14="http://schemas.microsoft.com/office/powerpoint/2010/main" val="20836849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24</a:t>
            </a:fld>
            <a:endParaRPr lang="en-US"/>
          </a:p>
        </p:txBody>
      </p:sp>
      <p:sp>
        <p:nvSpPr>
          <p:cNvPr id="5" name="Title 4"/>
          <p:cNvSpPr>
            <a:spLocks noGrp="1"/>
          </p:cNvSpPr>
          <p:nvPr>
            <p:ph type="title"/>
          </p:nvPr>
        </p:nvSpPr>
        <p:spPr>
          <a:xfrm>
            <a:off x="467544" y="260648"/>
            <a:ext cx="8352928" cy="1143000"/>
          </a:xfrm>
        </p:spPr>
        <p:txBody>
          <a:bodyPr/>
          <a:lstStyle/>
          <a:p>
            <a:r>
              <a:rPr lang="en-US" sz="4000" dirty="0" smtClean="0"/>
              <a:t>Charlottetown Profile SD Results</a:t>
            </a:r>
            <a:endParaRPr lang="en-US" sz="4000" dirty="0"/>
          </a:p>
        </p:txBody>
      </p:sp>
      <p:pic>
        <p:nvPicPr>
          <p:cNvPr id="8" name="Picture 7"/>
          <p:cNvPicPr>
            <a:picLocks noChangeAspect="1"/>
          </p:cNvPicPr>
          <p:nvPr/>
        </p:nvPicPr>
        <p:blipFill>
          <a:blip r:embed="rId2"/>
          <a:stretch>
            <a:fillRect/>
          </a:stretch>
        </p:blipFill>
        <p:spPr>
          <a:xfrm>
            <a:off x="1259632" y="1196752"/>
            <a:ext cx="6494012" cy="4275224"/>
          </a:xfrm>
          <a:prstGeom prst="rect">
            <a:avLst/>
          </a:prstGeom>
        </p:spPr>
      </p:pic>
      <p:pic>
        <p:nvPicPr>
          <p:cNvPr id="9" name="Picture 8"/>
          <p:cNvPicPr>
            <a:picLocks noChangeAspect="1"/>
          </p:cNvPicPr>
          <p:nvPr/>
        </p:nvPicPr>
        <p:blipFill>
          <a:blip r:embed="rId3"/>
          <a:stretch>
            <a:fillRect/>
          </a:stretch>
        </p:blipFill>
        <p:spPr>
          <a:xfrm>
            <a:off x="251520" y="1700808"/>
            <a:ext cx="6317208" cy="4241554"/>
          </a:xfrm>
          <a:prstGeom prst="rect">
            <a:avLst/>
          </a:prstGeom>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2267744" y="2132856"/>
            <a:ext cx="6296223" cy="3735100"/>
          </a:xfrm>
          <a:prstGeom prst="rect">
            <a:avLst/>
          </a:prstGeom>
          <a:noFill/>
          <a:ln>
            <a:noFill/>
          </a:ln>
        </p:spPr>
      </p:pic>
      <p:pic>
        <p:nvPicPr>
          <p:cNvPr id="11" name="Picture 10"/>
          <p:cNvPicPr>
            <a:picLocks noChangeAspect="1"/>
          </p:cNvPicPr>
          <p:nvPr/>
        </p:nvPicPr>
        <p:blipFill>
          <a:blip r:embed="rId5"/>
          <a:stretch>
            <a:fillRect/>
          </a:stretch>
        </p:blipFill>
        <p:spPr>
          <a:xfrm>
            <a:off x="1619672" y="2348880"/>
            <a:ext cx="7378700" cy="4368800"/>
          </a:xfrm>
          <a:prstGeom prst="rect">
            <a:avLst/>
          </a:prstGeom>
        </p:spPr>
      </p:pic>
    </p:spTree>
    <p:extLst>
      <p:ext uri="{BB962C8B-B14F-4D97-AF65-F5344CB8AC3E}">
        <p14:creationId xmlns:p14="http://schemas.microsoft.com/office/powerpoint/2010/main" val="184324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25</a:t>
            </a:fld>
            <a:endParaRPr lang="en-US"/>
          </a:p>
        </p:txBody>
      </p:sp>
      <p:sp>
        <p:nvSpPr>
          <p:cNvPr id="5" name="Title 4"/>
          <p:cNvSpPr>
            <a:spLocks noGrp="1"/>
          </p:cNvSpPr>
          <p:nvPr>
            <p:ph type="title"/>
          </p:nvPr>
        </p:nvSpPr>
        <p:spPr>
          <a:xfrm>
            <a:off x="899592" y="260648"/>
            <a:ext cx="7992888" cy="1143000"/>
          </a:xfrm>
        </p:spPr>
        <p:txBody>
          <a:bodyPr/>
          <a:lstStyle/>
          <a:p>
            <a:r>
              <a:rPr lang="en-US" dirty="0" smtClean="0"/>
              <a:t>Charlottetown Controls</a:t>
            </a:r>
            <a:endParaRPr lang="en-US" dirty="0"/>
          </a:p>
        </p:txBody>
      </p:sp>
      <p:pic>
        <p:nvPicPr>
          <p:cNvPr id="7" name="Picture 6"/>
          <p:cNvPicPr>
            <a:picLocks noChangeAspect="1"/>
          </p:cNvPicPr>
          <p:nvPr/>
        </p:nvPicPr>
        <p:blipFill>
          <a:blip r:embed="rId2"/>
          <a:stretch>
            <a:fillRect/>
          </a:stretch>
        </p:blipFill>
        <p:spPr>
          <a:xfrm>
            <a:off x="1619672" y="1052736"/>
            <a:ext cx="6480720" cy="5208678"/>
          </a:xfrm>
          <a:prstGeom prst="rect">
            <a:avLst/>
          </a:prstGeom>
        </p:spPr>
      </p:pic>
    </p:spTree>
    <p:extLst>
      <p:ext uri="{BB962C8B-B14F-4D97-AF65-F5344CB8AC3E}">
        <p14:creationId xmlns:p14="http://schemas.microsoft.com/office/powerpoint/2010/main" val="198970387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712968" cy="720080"/>
          </a:xfrm>
        </p:spPr>
        <p:txBody>
          <a:bodyPr/>
          <a:lstStyle/>
          <a:p>
            <a:r>
              <a:rPr lang="en-US" sz="3600" dirty="0" smtClean="0"/>
              <a:t>Charlottetown Simulation Scenarios</a:t>
            </a:r>
            <a:endParaRPr lang="en-US" sz="3600" dirty="0"/>
          </a:p>
        </p:txBody>
      </p:sp>
      <p:sp>
        <p:nvSpPr>
          <p:cNvPr id="4" name="Date Placeholder 3"/>
          <p:cNvSpPr>
            <a:spLocks noGrp="1"/>
          </p:cNvSpPr>
          <p:nvPr>
            <p:ph type="dt" sz="half" idx="10"/>
          </p:nvPr>
        </p:nvSpPr>
        <p:spPr/>
        <p:txBody>
          <a:bodyPr/>
          <a:lstStyle/>
          <a:p>
            <a:pPr>
              <a:defRPr/>
            </a:pPr>
            <a:r>
              <a:rPr lang="en-CA" smtClean="0"/>
              <a:t>PART 2-PM, November 12, 2016</a:t>
            </a:r>
            <a:endParaRPr lang="en-US" dirty="0"/>
          </a:p>
        </p:txBody>
      </p:sp>
      <p:sp>
        <p:nvSpPr>
          <p:cNvPr id="6" name="Slide Number Placeholder 5"/>
          <p:cNvSpPr>
            <a:spLocks noGrp="1"/>
          </p:cNvSpPr>
          <p:nvPr>
            <p:ph type="sldNum" sz="quarter" idx="12"/>
          </p:nvPr>
        </p:nvSpPr>
        <p:spPr/>
        <p:txBody>
          <a:bodyPr/>
          <a:lstStyle/>
          <a:p>
            <a:pPr>
              <a:defRPr/>
            </a:pPr>
            <a:fld id="{0407C440-5A21-43BE-AB99-4DAD4C41DB72}" type="slidenum">
              <a:rPr lang="en-US" smtClean="0"/>
              <a:pPr>
                <a:defRPr/>
              </a:pPr>
              <a:t>26</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933625970"/>
              </p:ext>
            </p:extLst>
          </p:nvPr>
        </p:nvGraphicFramePr>
        <p:xfrm>
          <a:off x="179512" y="836712"/>
          <a:ext cx="8735886" cy="5852160"/>
        </p:xfrm>
        <a:graphic>
          <a:graphicData uri="http://schemas.openxmlformats.org/drawingml/2006/table">
            <a:tbl>
              <a:tblPr firstRow="1" firstCol="1" bandRow="1">
                <a:tableStyleId>{5C22544A-7EE6-4342-B048-85BDC9FD1C3A}</a:tableStyleId>
              </a:tblPr>
              <a:tblGrid>
                <a:gridCol w="504442"/>
                <a:gridCol w="1618297"/>
                <a:gridCol w="2918765"/>
                <a:gridCol w="3694382"/>
              </a:tblGrid>
              <a:tr h="612068">
                <a:tc>
                  <a:txBody>
                    <a:bodyPr/>
                    <a:lstStyle/>
                    <a:p>
                      <a:pPr marL="0" marR="0" algn="just">
                        <a:spcBef>
                          <a:spcPts val="0"/>
                        </a:spcBef>
                        <a:spcAft>
                          <a:spcPts val="0"/>
                        </a:spcAft>
                      </a:pPr>
                      <a:r>
                        <a:rPr lang="en-US" sz="1600" dirty="0">
                          <a:effectLst/>
                        </a:rPr>
                        <a:t>No.</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c>
                  <a:txBody>
                    <a:bodyPr/>
                    <a:lstStyle/>
                    <a:p>
                      <a:pPr marL="0" marR="0" algn="l">
                        <a:spcBef>
                          <a:spcPts val="0"/>
                        </a:spcBef>
                        <a:spcAft>
                          <a:spcPts val="0"/>
                        </a:spcAft>
                      </a:pPr>
                      <a:r>
                        <a:rPr lang="en-US" sz="1600" dirty="0">
                          <a:effectLst/>
                        </a:rPr>
                        <a:t>Scenario Name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c>
                  <a:txBody>
                    <a:bodyPr/>
                    <a:lstStyle/>
                    <a:p>
                      <a:pPr marL="0" marR="0" algn="l">
                        <a:spcBef>
                          <a:spcPts val="0"/>
                        </a:spcBef>
                        <a:spcAft>
                          <a:spcPts val="0"/>
                        </a:spcAft>
                      </a:pPr>
                      <a:r>
                        <a:rPr lang="en-US" sz="1600" dirty="0">
                          <a:effectLst/>
                        </a:rPr>
                        <a:t>Controllable Variables –</a:t>
                      </a:r>
                      <a:endParaRPr lang="en-US" sz="1800" dirty="0">
                        <a:effectLst/>
                      </a:endParaRPr>
                    </a:p>
                    <a:p>
                      <a:pPr marL="0" marR="0" algn="l">
                        <a:spcBef>
                          <a:spcPts val="0"/>
                        </a:spcBef>
                        <a:spcAft>
                          <a:spcPts val="0"/>
                        </a:spcAft>
                      </a:pPr>
                      <a:r>
                        <a:rPr lang="en-US" sz="1600" dirty="0">
                          <a:effectLst/>
                        </a:rPr>
                        <a:t>Adaptation </a:t>
                      </a:r>
                      <a:r>
                        <a:rPr lang="en-US" sz="1600" dirty="0" smtClean="0">
                          <a:effectLst/>
                        </a:rPr>
                        <a:t>Strategies for Charlottetown </a:t>
                      </a:r>
                      <a:endParaRPr lang="en-US" sz="1800" dirty="0">
                        <a:effectLst/>
                      </a:endParaRPr>
                    </a:p>
                  </a:txBody>
                  <a:tcPr marL="29504" marR="29504" marT="0" marB="0"/>
                </a:tc>
                <a:tc>
                  <a:txBody>
                    <a:bodyPr/>
                    <a:lstStyle/>
                    <a:p>
                      <a:pPr marL="0" marR="0" algn="l">
                        <a:spcBef>
                          <a:spcPts val="0"/>
                        </a:spcBef>
                        <a:spcAft>
                          <a:spcPts val="0"/>
                        </a:spcAft>
                      </a:pPr>
                      <a:r>
                        <a:rPr lang="en-US" sz="1600" dirty="0">
                          <a:effectLst/>
                        </a:rPr>
                        <a:t>Uncontrollable Variables –</a:t>
                      </a:r>
                      <a:endParaRPr lang="en-US" sz="1800" dirty="0">
                        <a:effectLst/>
                      </a:endParaRPr>
                    </a:p>
                    <a:p>
                      <a:pPr marL="0" marR="0" algn="l">
                        <a:spcBef>
                          <a:spcPts val="0"/>
                        </a:spcBef>
                        <a:spcAft>
                          <a:spcPts val="0"/>
                        </a:spcAft>
                      </a:pPr>
                      <a:r>
                        <a:rPr lang="en-US" sz="1600" dirty="0">
                          <a:effectLst/>
                        </a:rPr>
                        <a:t>IPCC Analogy/Storm Severity for </a:t>
                      </a:r>
                      <a:r>
                        <a:rPr lang="en-US" sz="1600" dirty="0" smtClean="0">
                          <a:effectLst/>
                        </a:rPr>
                        <a:t>Charlottetown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r>
              <a:tr h="408045">
                <a:tc>
                  <a:txBody>
                    <a:bodyPr/>
                    <a:lstStyle/>
                    <a:p>
                      <a:pPr marL="0" marR="0" algn="just">
                        <a:spcBef>
                          <a:spcPts val="0"/>
                        </a:spcBef>
                        <a:spcAft>
                          <a:spcPts val="0"/>
                        </a:spcAft>
                      </a:pPr>
                      <a:r>
                        <a:rPr lang="en-US" sz="1600" dirty="0">
                          <a:effectLst/>
                        </a:rPr>
                        <a:t>R0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c>
                  <a:txBody>
                    <a:bodyPr/>
                    <a:lstStyle/>
                    <a:p>
                      <a:pPr marL="0" marR="0" algn="l">
                        <a:spcBef>
                          <a:spcPts val="0"/>
                        </a:spcBef>
                        <a:spcAft>
                          <a:spcPts val="0"/>
                        </a:spcAft>
                      </a:pPr>
                      <a:r>
                        <a:rPr lang="en-US" sz="1600" dirty="0">
                          <a:effectLst/>
                        </a:rPr>
                        <a:t>Base Case/</a:t>
                      </a:r>
                      <a:endParaRPr lang="en-US" sz="1800" dirty="0">
                        <a:effectLst/>
                      </a:endParaRPr>
                    </a:p>
                    <a:p>
                      <a:pPr marL="0" marR="0" algn="l">
                        <a:spcBef>
                          <a:spcPts val="0"/>
                        </a:spcBef>
                        <a:spcAft>
                          <a:spcPts val="0"/>
                        </a:spcAft>
                      </a:pPr>
                      <a:r>
                        <a:rPr lang="en-US" sz="1600" dirty="0">
                          <a:effectLst/>
                        </a:rPr>
                        <a:t>Benchmark</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c>
                  <a:txBody>
                    <a:bodyPr/>
                    <a:lstStyle/>
                    <a:p>
                      <a:pPr marL="0" marR="0" algn="l">
                        <a:spcBef>
                          <a:spcPts val="0"/>
                        </a:spcBef>
                        <a:spcAft>
                          <a:spcPts val="0"/>
                        </a:spcAft>
                      </a:pPr>
                      <a:r>
                        <a:rPr lang="en-US" sz="1600" dirty="0">
                          <a:effectLst/>
                        </a:rPr>
                        <a:t>No adaptation strategy </a:t>
                      </a:r>
                      <a:endParaRPr lang="en-US" sz="1800" dirty="0">
                        <a:effectLst/>
                      </a:endParaRPr>
                    </a:p>
                    <a:p>
                      <a:pPr marL="0" marR="0" algn="l">
                        <a:spcBef>
                          <a:spcPts val="0"/>
                        </a:spcBef>
                        <a:spcAft>
                          <a:spcPts val="0"/>
                        </a:spcAft>
                      </a:pPr>
                      <a:r>
                        <a:rPr lang="en-US" sz="1600" dirty="0">
                          <a:effectLst/>
                        </a:rPr>
                        <a:t>(Do nothing/Status Quo) </a:t>
                      </a:r>
                      <a:endParaRPr lang="en-US" sz="1800" dirty="0">
                        <a:effectLst/>
                      </a:endParaRPr>
                    </a:p>
                  </a:txBody>
                  <a:tcPr marL="29504" marR="29504" marT="0" marB="0"/>
                </a:tc>
                <a:tc>
                  <a:txBody>
                    <a:bodyPr/>
                    <a:lstStyle/>
                    <a:p>
                      <a:pPr marL="0" marR="0" algn="l">
                        <a:spcBef>
                          <a:spcPts val="0"/>
                        </a:spcBef>
                        <a:spcAft>
                          <a:spcPts val="0"/>
                        </a:spcAft>
                      </a:pPr>
                      <a:r>
                        <a:rPr lang="en-US" sz="1600" dirty="0">
                          <a:effectLst/>
                        </a:rPr>
                        <a:t>Low severity storms, </a:t>
                      </a:r>
                      <a:endParaRPr lang="en-US" sz="1800" dirty="0">
                        <a:effectLst/>
                      </a:endParaRPr>
                    </a:p>
                    <a:p>
                      <a:pPr marL="0" marR="0" algn="l">
                        <a:spcBef>
                          <a:spcPts val="0"/>
                        </a:spcBef>
                        <a:spcAft>
                          <a:spcPts val="0"/>
                        </a:spcAft>
                      </a:pPr>
                      <a:r>
                        <a:rPr lang="en-US" sz="1600" dirty="0">
                          <a:effectLst/>
                        </a:rPr>
                        <a:t>IPCC, </a:t>
                      </a:r>
                      <a:r>
                        <a:rPr lang="en-US" sz="1600" dirty="0" smtClean="0">
                          <a:effectLst/>
                        </a:rPr>
                        <a:t>RCP </a:t>
                      </a:r>
                      <a:r>
                        <a:rPr lang="en-US" sz="1600" dirty="0">
                          <a:effectLst/>
                        </a:rPr>
                        <a:t>2.6:  2.0 and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r>
              <a:tr h="408045">
                <a:tc>
                  <a:txBody>
                    <a:bodyPr/>
                    <a:lstStyle/>
                    <a:p>
                      <a:pPr marL="0" marR="0" algn="just">
                        <a:spcBef>
                          <a:spcPts val="0"/>
                        </a:spcBef>
                        <a:spcAft>
                          <a:spcPts val="0"/>
                        </a:spcAft>
                      </a:pPr>
                      <a:r>
                        <a:rPr lang="en-US" sz="1600">
                          <a:effectLst/>
                        </a:rPr>
                        <a:t>R1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c>
                  <a:txBody>
                    <a:bodyPr/>
                    <a:lstStyle/>
                    <a:p>
                      <a:pPr marL="0" marR="0" algn="l">
                        <a:spcBef>
                          <a:spcPts val="0"/>
                        </a:spcBef>
                        <a:spcAft>
                          <a:spcPts val="0"/>
                        </a:spcAft>
                      </a:pPr>
                      <a:r>
                        <a:rPr lang="en-US" sz="1600">
                          <a:effectLst/>
                        </a:rPr>
                        <a:t>Worst Case</a:t>
                      </a:r>
                      <a:endParaRPr lang="en-US" sz="1800">
                        <a:effectLst/>
                      </a:endParaRPr>
                    </a:p>
                    <a:p>
                      <a:pPr marL="0" marR="0" algn="l">
                        <a:spcBef>
                          <a:spcPts val="0"/>
                        </a:spcBef>
                        <a:spcAft>
                          <a:spcPts val="0"/>
                        </a:spcAft>
                      </a:pPr>
                      <a:r>
                        <a:rPr lang="en-US" sz="16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c>
                  <a:txBody>
                    <a:bodyPr/>
                    <a:lstStyle/>
                    <a:p>
                      <a:pPr marL="0" marR="0" algn="l">
                        <a:spcBef>
                          <a:spcPts val="0"/>
                        </a:spcBef>
                        <a:spcAft>
                          <a:spcPts val="0"/>
                        </a:spcAft>
                      </a:pPr>
                      <a:r>
                        <a:rPr lang="en-US" sz="1600">
                          <a:effectLst/>
                        </a:rPr>
                        <a:t>No adaptation strategy </a:t>
                      </a:r>
                      <a:endParaRPr lang="en-US" sz="1800">
                        <a:effectLst/>
                      </a:endParaRPr>
                    </a:p>
                    <a:p>
                      <a:pPr marL="0" marR="0" algn="l">
                        <a:spcBef>
                          <a:spcPts val="0"/>
                        </a:spcBef>
                        <a:spcAft>
                          <a:spcPts val="0"/>
                        </a:spcAft>
                      </a:pPr>
                      <a:r>
                        <a:rPr lang="en-US" sz="1600">
                          <a:effectLst/>
                        </a:rPr>
                        <a:t>(Do nothing/Status Quo)</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c>
                  <a:txBody>
                    <a:bodyPr/>
                    <a:lstStyle/>
                    <a:p>
                      <a:pPr marL="0" marR="0" algn="l">
                        <a:spcBef>
                          <a:spcPts val="0"/>
                        </a:spcBef>
                        <a:spcAft>
                          <a:spcPts val="0"/>
                        </a:spcAft>
                      </a:pPr>
                      <a:r>
                        <a:rPr lang="en-US" sz="1600" dirty="0">
                          <a:effectLst/>
                        </a:rPr>
                        <a:t>High severity storms,</a:t>
                      </a:r>
                      <a:endParaRPr lang="en-US" sz="1800" dirty="0">
                        <a:effectLst/>
                      </a:endParaRPr>
                    </a:p>
                    <a:p>
                      <a:pPr marL="0" marR="0" algn="l">
                        <a:spcBef>
                          <a:spcPts val="0"/>
                        </a:spcBef>
                        <a:spcAft>
                          <a:spcPts val="0"/>
                        </a:spcAft>
                      </a:pPr>
                      <a:r>
                        <a:rPr lang="en-US" sz="1600" dirty="0">
                          <a:effectLst/>
                        </a:rPr>
                        <a:t>IPCC, </a:t>
                      </a:r>
                      <a:r>
                        <a:rPr lang="en-US" sz="1600" dirty="0" smtClean="0">
                          <a:effectLst/>
                        </a:rPr>
                        <a:t>RCP </a:t>
                      </a:r>
                      <a:r>
                        <a:rPr lang="en-US" sz="1600" dirty="0">
                          <a:effectLst/>
                        </a:rPr>
                        <a:t>8.5:  4.0 and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r>
              <a:tr h="1020113">
                <a:tc>
                  <a:txBody>
                    <a:bodyPr/>
                    <a:lstStyle/>
                    <a:p>
                      <a:pPr marL="0" marR="0" algn="just">
                        <a:spcBef>
                          <a:spcPts val="0"/>
                        </a:spcBef>
                        <a:spcAft>
                          <a:spcPts val="0"/>
                        </a:spcAft>
                      </a:pPr>
                      <a:r>
                        <a:rPr lang="en-US" sz="1600">
                          <a:effectLst/>
                        </a:rPr>
                        <a:t>R2</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c>
                  <a:txBody>
                    <a:bodyPr/>
                    <a:lstStyle/>
                    <a:p>
                      <a:pPr marL="0" marR="0" algn="l">
                        <a:spcBef>
                          <a:spcPts val="0"/>
                        </a:spcBef>
                        <a:spcAft>
                          <a:spcPts val="0"/>
                        </a:spcAft>
                      </a:pPr>
                      <a:r>
                        <a:rPr lang="en-US" sz="1600">
                          <a:effectLst/>
                        </a:rPr>
                        <a:t>Protect–Worst Case Storms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c>
                  <a:txBody>
                    <a:bodyPr/>
                    <a:lstStyle/>
                    <a:p>
                      <a:pPr marL="0" marR="0" algn="l">
                        <a:spcBef>
                          <a:spcPts val="0"/>
                        </a:spcBef>
                        <a:spcAft>
                          <a:spcPts val="0"/>
                        </a:spcAft>
                      </a:pPr>
                      <a:r>
                        <a:rPr lang="en-US" sz="1600" dirty="0">
                          <a:effectLst/>
                        </a:rPr>
                        <a:t>Protect with 3.75m </a:t>
                      </a:r>
                      <a:r>
                        <a:rPr lang="en-US" sz="1600" dirty="0" smtClean="0">
                          <a:effectLst/>
                        </a:rPr>
                        <a:t>seawalls</a:t>
                      </a:r>
                      <a:endParaRPr lang="en-US" sz="1800" dirty="0">
                        <a:effectLst/>
                      </a:endParaRPr>
                    </a:p>
                    <a:p>
                      <a:pPr marL="0" marR="0" algn="l">
                        <a:spcBef>
                          <a:spcPts val="0"/>
                        </a:spcBef>
                        <a:spcAft>
                          <a:spcPts val="0"/>
                        </a:spcAft>
                      </a:pPr>
                      <a:r>
                        <a:rPr lang="en-US" sz="1600" dirty="0">
                          <a:effectLst/>
                        </a:rPr>
                        <a:t>Labor skills adjustment for sea walls construction (professional) </a:t>
                      </a:r>
                      <a:endParaRPr lang="en-US" sz="1800" dirty="0">
                        <a:effectLst/>
                      </a:endParaRPr>
                    </a:p>
                    <a:p>
                      <a:pPr marL="0" marR="0" algn="l">
                        <a:spcBef>
                          <a:spcPts val="0"/>
                        </a:spcBef>
                        <a:spcAft>
                          <a:spcPts val="0"/>
                        </a:spcAft>
                      </a:pPr>
                      <a:r>
                        <a:rPr lang="en-US" sz="1600" dirty="0">
                          <a:effectLst/>
                        </a:rPr>
                        <a:t>$100m investment in </a:t>
                      </a:r>
                      <a:r>
                        <a:rPr lang="en-US" sz="1600" dirty="0" smtClean="0">
                          <a:effectLst/>
                        </a:rPr>
                        <a:t>5yrs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c>
                  <a:txBody>
                    <a:bodyPr/>
                    <a:lstStyle/>
                    <a:p>
                      <a:pPr marL="0" marR="0" algn="l">
                        <a:spcBef>
                          <a:spcPts val="0"/>
                        </a:spcBef>
                        <a:spcAft>
                          <a:spcPts val="0"/>
                        </a:spcAft>
                      </a:pPr>
                      <a:r>
                        <a:rPr lang="en-US" sz="1600" dirty="0">
                          <a:effectLst/>
                        </a:rPr>
                        <a:t>High severity storms,</a:t>
                      </a:r>
                      <a:endParaRPr lang="en-US" sz="1800" dirty="0">
                        <a:effectLst/>
                      </a:endParaRPr>
                    </a:p>
                    <a:p>
                      <a:pPr marL="0" marR="0" algn="l">
                        <a:spcBef>
                          <a:spcPts val="0"/>
                        </a:spcBef>
                        <a:spcAft>
                          <a:spcPts val="0"/>
                        </a:spcAft>
                      </a:pPr>
                      <a:r>
                        <a:rPr lang="en-US" sz="1600" dirty="0">
                          <a:effectLst/>
                        </a:rPr>
                        <a:t>IPCC, </a:t>
                      </a:r>
                      <a:r>
                        <a:rPr lang="en-US" sz="1600" dirty="0" smtClean="0">
                          <a:effectLst/>
                        </a:rPr>
                        <a:t>RCP </a:t>
                      </a:r>
                      <a:r>
                        <a:rPr lang="en-US" sz="1600" dirty="0">
                          <a:effectLst/>
                        </a:rPr>
                        <a:t>8.5:  4.0 and </a:t>
                      </a:r>
                      <a:endParaRPr lang="en-US" sz="1800" dirty="0">
                        <a:effectLst/>
                      </a:endParaRPr>
                    </a:p>
                    <a:p>
                      <a:pPr marL="0" marR="0" algn="l">
                        <a:spcBef>
                          <a:spcPts val="0"/>
                        </a:spcBef>
                        <a:spcAft>
                          <a:spcPts val="0"/>
                        </a:spcAft>
                      </a:pPr>
                      <a:r>
                        <a:rPr lang="en-US" sz="1600" dirty="0">
                          <a:effectLst/>
                        </a:rPr>
                        <a:t>Strategy modification: </a:t>
                      </a:r>
                      <a:endParaRPr lang="en-US" sz="1800" dirty="0">
                        <a:effectLst/>
                      </a:endParaRPr>
                    </a:p>
                    <a:p>
                      <a:pPr marL="0" marR="0" algn="l">
                        <a:spcBef>
                          <a:spcPts val="0"/>
                        </a:spcBef>
                        <a:spcAft>
                          <a:spcPts val="0"/>
                        </a:spcAft>
                      </a:pPr>
                      <a:r>
                        <a:rPr lang="en-US" sz="1600" dirty="0">
                          <a:effectLst/>
                        </a:rPr>
                        <a:t>IF MOWL&lt;3.75m then ‘No Impacts’ ELSE ‘Impacts’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r>
              <a:tr h="816091">
                <a:tc>
                  <a:txBody>
                    <a:bodyPr/>
                    <a:lstStyle/>
                    <a:p>
                      <a:pPr marL="0" marR="0" algn="just">
                        <a:spcBef>
                          <a:spcPts val="0"/>
                        </a:spcBef>
                        <a:spcAft>
                          <a:spcPts val="0"/>
                        </a:spcAft>
                      </a:pPr>
                      <a:r>
                        <a:rPr lang="en-US" sz="1600">
                          <a:effectLst/>
                        </a:rPr>
                        <a:t>R3</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c>
                  <a:txBody>
                    <a:bodyPr/>
                    <a:lstStyle/>
                    <a:p>
                      <a:pPr marL="0" marR="0" algn="l">
                        <a:spcBef>
                          <a:spcPts val="0"/>
                        </a:spcBef>
                        <a:spcAft>
                          <a:spcPts val="0"/>
                        </a:spcAft>
                      </a:pPr>
                      <a:r>
                        <a:rPr lang="en-US" sz="1600">
                          <a:effectLst/>
                        </a:rPr>
                        <a:t>Accommodate – Worst Case Storms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c>
                  <a:txBody>
                    <a:bodyPr/>
                    <a:lstStyle/>
                    <a:p>
                      <a:pPr marL="0" marR="0" algn="l">
                        <a:spcBef>
                          <a:spcPts val="0"/>
                        </a:spcBef>
                        <a:spcAft>
                          <a:spcPts val="0"/>
                        </a:spcAft>
                      </a:pPr>
                      <a:r>
                        <a:rPr lang="en-US" sz="1600" dirty="0">
                          <a:effectLst/>
                        </a:rPr>
                        <a:t>Labor skills adjustment</a:t>
                      </a:r>
                      <a:endParaRPr lang="en-US" sz="1800" dirty="0">
                        <a:effectLst/>
                      </a:endParaRPr>
                    </a:p>
                    <a:p>
                      <a:pPr marL="0" marR="0" algn="l">
                        <a:spcBef>
                          <a:spcPts val="0"/>
                        </a:spcBef>
                        <a:spcAft>
                          <a:spcPts val="0"/>
                        </a:spcAft>
                      </a:pPr>
                      <a:r>
                        <a:rPr lang="en-US" sz="1600" dirty="0">
                          <a:effectLst/>
                        </a:rPr>
                        <a:t>Attributed land as Public </a:t>
                      </a:r>
                      <a:r>
                        <a:rPr lang="en-US" sz="1600" dirty="0" smtClean="0">
                          <a:effectLst/>
                        </a:rPr>
                        <a:t>Works</a:t>
                      </a:r>
                      <a:endParaRPr lang="en-US" sz="1800" dirty="0">
                        <a:effectLst/>
                      </a:endParaRPr>
                    </a:p>
                    <a:p>
                      <a:pPr marL="0" marR="0" algn="l">
                        <a:spcBef>
                          <a:spcPts val="0"/>
                        </a:spcBef>
                        <a:spcAft>
                          <a:spcPts val="0"/>
                        </a:spcAft>
                      </a:pPr>
                      <a:r>
                        <a:rPr lang="en-US" sz="1600" dirty="0">
                          <a:effectLst/>
                        </a:rPr>
                        <a:t>Public service increase </a:t>
                      </a:r>
                      <a:r>
                        <a:rPr lang="en-US" sz="1600" dirty="0" smtClean="0">
                          <a:effectLst/>
                        </a:rPr>
                        <a:t>cost </a:t>
                      </a:r>
                      <a:endParaRPr lang="en-US" sz="1800" dirty="0">
                        <a:effectLst/>
                      </a:endParaRPr>
                    </a:p>
                    <a:p>
                      <a:pPr marL="0" marR="0" algn="l">
                        <a:spcBef>
                          <a:spcPts val="0"/>
                        </a:spcBef>
                        <a:spcAft>
                          <a:spcPts val="0"/>
                        </a:spcAft>
                      </a:pPr>
                      <a:r>
                        <a:rPr lang="en-US" sz="1600" dirty="0">
                          <a:effectLst/>
                        </a:rPr>
                        <a:t>$50m investment in 5 years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c>
                  <a:txBody>
                    <a:bodyPr/>
                    <a:lstStyle/>
                    <a:p>
                      <a:pPr marL="0" marR="0" algn="l">
                        <a:spcBef>
                          <a:spcPts val="0"/>
                        </a:spcBef>
                        <a:spcAft>
                          <a:spcPts val="0"/>
                        </a:spcAft>
                      </a:pPr>
                      <a:r>
                        <a:rPr lang="en-US" sz="1600" dirty="0">
                          <a:effectLst/>
                        </a:rPr>
                        <a:t>High severity storms,</a:t>
                      </a:r>
                      <a:endParaRPr lang="en-US" sz="1800" dirty="0">
                        <a:effectLst/>
                      </a:endParaRPr>
                    </a:p>
                    <a:p>
                      <a:pPr marL="0" marR="0" algn="l">
                        <a:spcBef>
                          <a:spcPts val="0"/>
                        </a:spcBef>
                        <a:spcAft>
                          <a:spcPts val="0"/>
                        </a:spcAft>
                      </a:pPr>
                      <a:r>
                        <a:rPr lang="en-US" sz="1600" dirty="0">
                          <a:effectLst/>
                        </a:rPr>
                        <a:t>IPCC, </a:t>
                      </a:r>
                      <a:r>
                        <a:rPr lang="en-US" sz="1600" dirty="0" smtClean="0">
                          <a:effectLst/>
                        </a:rPr>
                        <a:t>RCP </a:t>
                      </a:r>
                      <a:r>
                        <a:rPr lang="en-US" sz="1600" dirty="0">
                          <a:effectLst/>
                        </a:rPr>
                        <a:t>8.5:  4.0 and </a:t>
                      </a:r>
                      <a:endParaRPr lang="en-US" sz="1800" dirty="0">
                        <a:effectLst/>
                      </a:endParaRPr>
                    </a:p>
                    <a:p>
                      <a:pPr marL="0" marR="0" algn="l">
                        <a:spcBef>
                          <a:spcPts val="0"/>
                        </a:spcBef>
                        <a:spcAft>
                          <a:spcPts val="0"/>
                        </a:spcAft>
                      </a:pPr>
                      <a:r>
                        <a:rPr lang="en-US" sz="1600" dirty="0">
                          <a:effectLst/>
                        </a:rPr>
                        <a:t>Strategy modification: </a:t>
                      </a:r>
                      <a:endParaRPr lang="en-US" sz="1800" dirty="0">
                        <a:effectLst/>
                      </a:endParaRPr>
                    </a:p>
                    <a:p>
                      <a:pPr marL="0" marR="0" algn="l">
                        <a:spcBef>
                          <a:spcPts val="0"/>
                        </a:spcBef>
                        <a:spcAft>
                          <a:spcPts val="0"/>
                        </a:spcAft>
                      </a:pPr>
                      <a:r>
                        <a:rPr lang="en-US" sz="1600" dirty="0">
                          <a:effectLst/>
                        </a:rPr>
                        <a:t>New MOWL = .75 Original MOWL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r>
              <a:tr h="816091">
                <a:tc>
                  <a:txBody>
                    <a:bodyPr/>
                    <a:lstStyle/>
                    <a:p>
                      <a:pPr marL="0" marR="0" algn="just">
                        <a:spcBef>
                          <a:spcPts val="0"/>
                        </a:spcBef>
                        <a:spcAft>
                          <a:spcPts val="0"/>
                        </a:spcAft>
                      </a:pPr>
                      <a:r>
                        <a:rPr lang="en-US" sz="1600">
                          <a:effectLst/>
                        </a:rPr>
                        <a:t>R4</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c>
                  <a:txBody>
                    <a:bodyPr/>
                    <a:lstStyle/>
                    <a:p>
                      <a:pPr marL="0" marR="0" algn="l">
                        <a:spcBef>
                          <a:spcPts val="0"/>
                        </a:spcBef>
                        <a:spcAft>
                          <a:spcPts val="0"/>
                        </a:spcAft>
                      </a:pPr>
                      <a:r>
                        <a:rPr lang="en-US" sz="1600">
                          <a:effectLst/>
                        </a:rPr>
                        <a:t>Retreat – Worst Case Storms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c>
                  <a:txBody>
                    <a:bodyPr/>
                    <a:lstStyle/>
                    <a:p>
                      <a:pPr marL="0" marR="0" algn="l">
                        <a:spcBef>
                          <a:spcPts val="0"/>
                        </a:spcBef>
                        <a:spcAft>
                          <a:spcPts val="0"/>
                        </a:spcAft>
                      </a:pPr>
                      <a:r>
                        <a:rPr lang="en-US" sz="1600" dirty="0">
                          <a:effectLst/>
                        </a:rPr>
                        <a:t>Adjustment to work skills </a:t>
                      </a:r>
                      <a:endParaRPr lang="en-US" sz="1800" dirty="0">
                        <a:effectLst/>
                      </a:endParaRPr>
                    </a:p>
                    <a:p>
                      <a:pPr marL="0" marR="0" algn="l">
                        <a:spcBef>
                          <a:spcPts val="0"/>
                        </a:spcBef>
                        <a:spcAft>
                          <a:spcPts val="0"/>
                        </a:spcAft>
                      </a:pPr>
                      <a:r>
                        <a:rPr lang="en-US" sz="1600" dirty="0">
                          <a:effectLst/>
                        </a:rPr>
                        <a:t>Public service </a:t>
                      </a:r>
                      <a:r>
                        <a:rPr lang="en-US" sz="1600" dirty="0" smtClean="0">
                          <a:effectLst/>
                        </a:rPr>
                        <a:t>increase </a:t>
                      </a:r>
                      <a:r>
                        <a:rPr lang="en-US" sz="1600" dirty="0">
                          <a:effectLst/>
                        </a:rPr>
                        <a:t>cost </a:t>
                      </a:r>
                      <a:endParaRPr lang="en-US" sz="1800" dirty="0">
                        <a:effectLst/>
                      </a:endParaRPr>
                    </a:p>
                    <a:p>
                      <a:pPr marL="0" marR="0" algn="l">
                        <a:spcBef>
                          <a:spcPts val="0"/>
                        </a:spcBef>
                        <a:spcAft>
                          <a:spcPts val="0"/>
                        </a:spcAft>
                      </a:pPr>
                      <a:r>
                        <a:rPr lang="en-US" sz="1600" dirty="0">
                          <a:effectLst/>
                        </a:rPr>
                        <a:t>Increase in Greenspace</a:t>
                      </a:r>
                      <a:endParaRPr lang="en-US" sz="1800" dirty="0">
                        <a:effectLst/>
                      </a:endParaRPr>
                    </a:p>
                    <a:p>
                      <a:pPr marL="0" marR="0" algn="l">
                        <a:spcBef>
                          <a:spcPts val="0"/>
                        </a:spcBef>
                        <a:spcAft>
                          <a:spcPts val="0"/>
                        </a:spcAft>
                      </a:pPr>
                      <a:r>
                        <a:rPr lang="en-US" sz="1600" dirty="0">
                          <a:effectLst/>
                        </a:rPr>
                        <a:t>$75m investment in 5 years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c>
                  <a:txBody>
                    <a:bodyPr/>
                    <a:lstStyle/>
                    <a:p>
                      <a:pPr marL="0" marR="0" algn="l">
                        <a:spcBef>
                          <a:spcPts val="0"/>
                        </a:spcBef>
                        <a:spcAft>
                          <a:spcPts val="0"/>
                        </a:spcAft>
                      </a:pPr>
                      <a:r>
                        <a:rPr lang="en-US" sz="1600" dirty="0">
                          <a:effectLst/>
                        </a:rPr>
                        <a:t>High severity storms,</a:t>
                      </a:r>
                      <a:endParaRPr lang="en-US" sz="1800" dirty="0">
                        <a:effectLst/>
                      </a:endParaRPr>
                    </a:p>
                    <a:p>
                      <a:pPr marL="0" marR="0" algn="l">
                        <a:spcBef>
                          <a:spcPts val="0"/>
                        </a:spcBef>
                        <a:spcAft>
                          <a:spcPts val="0"/>
                        </a:spcAft>
                      </a:pPr>
                      <a:r>
                        <a:rPr lang="en-US" sz="1600" dirty="0">
                          <a:effectLst/>
                        </a:rPr>
                        <a:t>IPCC, </a:t>
                      </a:r>
                      <a:r>
                        <a:rPr lang="en-US" sz="1600" dirty="0" smtClean="0">
                          <a:effectLst/>
                        </a:rPr>
                        <a:t>RCP </a:t>
                      </a:r>
                      <a:r>
                        <a:rPr lang="en-US" sz="1600" dirty="0">
                          <a:effectLst/>
                        </a:rPr>
                        <a:t>8.5:  4.0 and </a:t>
                      </a:r>
                      <a:endParaRPr lang="en-US" sz="1800" dirty="0">
                        <a:effectLst/>
                      </a:endParaRPr>
                    </a:p>
                    <a:p>
                      <a:pPr marL="0" marR="0" algn="l">
                        <a:spcBef>
                          <a:spcPts val="0"/>
                        </a:spcBef>
                        <a:spcAft>
                          <a:spcPts val="0"/>
                        </a:spcAft>
                      </a:pPr>
                      <a:r>
                        <a:rPr lang="en-US" sz="1600" dirty="0">
                          <a:effectLst/>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r>
              <a:tr h="816091">
                <a:tc>
                  <a:txBody>
                    <a:bodyPr/>
                    <a:lstStyle/>
                    <a:p>
                      <a:pPr marL="0" marR="0" algn="just">
                        <a:spcBef>
                          <a:spcPts val="0"/>
                        </a:spcBef>
                        <a:spcAft>
                          <a:spcPts val="0"/>
                        </a:spcAft>
                      </a:pPr>
                      <a:r>
                        <a:rPr lang="en-US" sz="1600">
                          <a:effectLst/>
                        </a:rPr>
                        <a:t>R5</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c>
                  <a:txBody>
                    <a:bodyPr/>
                    <a:lstStyle/>
                    <a:p>
                      <a:pPr marL="0" marR="0" algn="l">
                        <a:spcBef>
                          <a:spcPts val="0"/>
                        </a:spcBef>
                        <a:spcAft>
                          <a:spcPts val="0"/>
                        </a:spcAft>
                      </a:pPr>
                      <a:r>
                        <a:rPr lang="en-US" sz="1600">
                          <a:effectLst/>
                        </a:rPr>
                        <a:t>Accommodate –Historical Storms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c>
                  <a:txBody>
                    <a:bodyPr/>
                    <a:lstStyle/>
                    <a:p>
                      <a:pPr marL="0" marR="0" algn="l">
                        <a:spcBef>
                          <a:spcPts val="0"/>
                        </a:spcBef>
                        <a:spcAft>
                          <a:spcPts val="0"/>
                        </a:spcAft>
                      </a:pPr>
                      <a:r>
                        <a:rPr lang="en-US" sz="1600">
                          <a:effectLst/>
                        </a:rPr>
                        <a:t>Labor skills adjustment</a:t>
                      </a:r>
                      <a:endParaRPr lang="en-US" sz="1800">
                        <a:effectLst/>
                      </a:endParaRPr>
                    </a:p>
                    <a:p>
                      <a:pPr marL="0" marR="0" algn="l">
                        <a:spcBef>
                          <a:spcPts val="0"/>
                        </a:spcBef>
                        <a:spcAft>
                          <a:spcPts val="0"/>
                        </a:spcAft>
                      </a:pPr>
                      <a:r>
                        <a:rPr lang="en-US" sz="1600">
                          <a:effectLst/>
                        </a:rPr>
                        <a:t>Attributed land as Public Works</a:t>
                      </a:r>
                      <a:endParaRPr lang="en-US" sz="1800">
                        <a:effectLst/>
                      </a:endParaRPr>
                    </a:p>
                    <a:p>
                      <a:pPr marL="0" marR="0" algn="l">
                        <a:spcBef>
                          <a:spcPts val="0"/>
                        </a:spcBef>
                        <a:spcAft>
                          <a:spcPts val="0"/>
                        </a:spcAft>
                      </a:pPr>
                      <a:r>
                        <a:rPr lang="en-US" sz="1600">
                          <a:effectLst/>
                        </a:rPr>
                        <a:t>Public service increase </a:t>
                      </a:r>
                      <a:endParaRPr lang="en-US" sz="1800">
                        <a:effectLst/>
                      </a:endParaRPr>
                    </a:p>
                    <a:p>
                      <a:pPr marL="0" marR="0" algn="l">
                        <a:spcBef>
                          <a:spcPts val="0"/>
                        </a:spcBef>
                        <a:spcAft>
                          <a:spcPts val="0"/>
                        </a:spcAft>
                      </a:pPr>
                      <a:r>
                        <a:rPr lang="en-US" sz="1600">
                          <a:effectLst/>
                        </a:rPr>
                        <a:t>$50m investment in 5 years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c>
                  <a:txBody>
                    <a:bodyPr/>
                    <a:lstStyle/>
                    <a:p>
                      <a:pPr marL="0" marR="0" algn="l">
                        <a:spcBef>
                          <a:spcPts val="0"/>
                        </a:spcBef>
                        <a:spcAft>
                          <a:spcPts val="0"/>
                        </a:spcAft>
                      </a:pPr>
                      <a:r>
                        <a:rPr lang="en-US" sz="1600" dirty="0">
                          <a:effectLst/>
                        </a:rPr>
                        <a:t>Historical severity storms,</a:t>
                      </a:r>
                      <a:endParaRPr lang="en-US" sz="1800" dirty="0">
                        <a:effectLst/>
                      </a:endParaRPr>
                    </a:p>
                    <a:p>
                      <a:pPr marL="0" marR="0" algn="l">
                        <a:spcBef>
                          <a:spcPts val="0"/>
                        </a:spcBef>
                        <a:spcAft>
                          <a:spcPts val="0"/>
                        </a:spcAft>
                      </a:pPr>
                      <a:r>
                        <a:rPr lang="en-US" sz="1600" dirty="0">
                          <a:effectLst/>
                        </a:rPr>
                        <a:t>IPCC, </a:t>
                      </a:r>
                      <a:r>
                        <a:rPr lang="en-US" sz="1600" dirty="0" smtClean="0">
                          <a:effectLst/>
                        </a:rPr>
                        <a:t>RCP </a:t>
                      </a:r>
                      <a:r>
                        <a:rPr lang="en-US" sz="1600" dirty="0">
                          <a:effectLst/>
                        </a:rPr>
                        <a:t>4.5:  3.0 and </a:t>
                      </a:r>
                      <a:endParaRPr lang="en-US" sz="1800" dirty="0">
                        <a:effectLst/>
                      </a:endParaRPr>
                    </a:p>
                    <a:p>
                      <a:pPr marL="0" marR="0" algn="l">
                        <a:spcBef>
                          <a:spcPts val="0"/>
                        </a:spcBef>
                        <a:spcAft>
                          <a:spcPts val="0"/>
                        </a:spcAft>
                      </a:pPr>
                      <a:r>
                        <a:rPr lang="en-US" sz="1600" dirty="0">
                          <a:effectLst/>
                        </a:rPr>
                        <a:t>Strategy modification: </a:t>
                      </a:r>
                      <a:endParaRPr lang="en-US" sz="1800" dirty="0">
                        <a:effectLst/>
                      </a:endParaRPr>
                    </a:p>
                    <a:p>
                      <a:pPr marL="0" marR="0" algn="l">
                        <a:spcBef>
                          <a:spcPts val="0"/>
                        </a:spcBef>
                        <a:spcAft>
                          <a:spcPts val="0"/>
                        </a:spcAft>
                      </a:pPr>
                      <a:r>
                        <a:rPr lang="en-US" sz="1600" dirty="0">
                          <a:effectLst/>
                        </a:rPr>
                        <a:t>New MOWL = .75 Original MOWL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04" marR="29504" marT="0" marB="0"/>
                </a:tc>
              </a:tr>
            </a:tbl>
          </a:graphicData>
        </a:graphic>
      </p:graphicFrame>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Tree>
    <p:extLst>
      <p:ext uri="{BB962C8B-B14F-4D97-AF65-F5344CB8AC3E}">
        <p14:creationId xmlns:p14="http://schemas.microsoft.com/office/powerpoint/2010/main" val="37141773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27</a:t>
            </a:fld>
            <a:endParaRPr lang="en-US"/>
          </a:p>
        </p:txBody>
      </p:sp>
      <p:sp>
        <p:nvSpPr>
          <p:cNvPr id="5" name="Title 4"/>
          <p:cNvSpPr>
            <a:spLocks noGrp="1"/>
          </p:cNvSpPr>
          <p:nvPr>
            <p:ph type="title"/>
          </p:nvPr>
        </p:nvSpPr>
        <p:spPr/>
        <p:txBody>
          <a:bodyPr/>
          <a:lstStyle/>
          <a:p>
            <a:r>
              <a:rPr lang="en-US" dirty="0" smtClean="0"/>
              <a:t>8. Evaluating Decisions</a:t>
            </a:r>
            <a:endParaRPr lang="en-US" dirty="0"/>
          </a:p>
        </p:txBody>
      </p:sp>
      <p:sp>
        <p:nvSpPr>
          <p:cNvPr id="6" name="Content Placeholder 5"/>
          <p:cNvSpPr>
            <a:spLocks noGrp="1"/>
          </p:cNvSpPr>
          <p:nvPr>
            <p:ph sz="quarter" idx="13"/>
          </p:nvPr>
        </p:nvSpPr>
        <p:spPr/>
        <p:txBody>
          <a:bodyPr/>
          <a:lstStyle/>
          <a:p>
            <a:endParaRPr lang="en-US"/>
          </a:p>
        </p:txBody>
      </p:sp>
    </p:spTree>
    <p:extLst>
      <p:ext uri="{BB962C8B-B14F-4D97-AF65-F5344CB8AC3E}">
        <p14:creationId xmlns:p14="http://schemas.microsoft.com/office/powerpoint/2010/main" val="427016431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dirty="0"/>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28</a:t>
            </a:fld>
            <a:endParaRPr lang="en-US"/>
          </a:p>
        </p:txBody>
      </p:sp>
      <p:sp>
        <p:nvSpPr>
          <p:cNvPr id="5" name="Title 4"/>
          <p:cNvSpPr>
            <a:spLocks noGrp="1"/>
          </p:cNvSpPr>
          <p:nvPr>
            <p:ph type="title"/>
          </p:nvPr>
        </p:nvSpPr>
        <p:spPr>
          <a:xfrm>
            <a:off x="395536" y="260648"/>
            <a:ext cx="8064896" cy="1143000"/>
          </a:xfrm>
        </p:spPr>
        <p:txBody>
          <a:bodyPr/>
          <a:lstStyle/>
          <a:p>
            <a:pPr marL="0" indent="0">
              <a:buNone/>
            </a:pPr>
            <a:r>
              <a:rPr lang="en-US" sz="3600" dirty="0"/>
              <a:t>Indicators for Evaluation of Strategy Alternatives</a:t>
            </a:r>
            <a:br>
              <a:rPr lang="en-US" sz="3600" dirty="0"/>
            </a:br>
            <a:endParaRPr lang="en-US" sz="3600" dirty="0"/>
          </a:p>
        </p:txBody>
      </p:sp>
      <p:sp>
        <p:nvSpPr>
          <p:cNvPr id="6" name="Content Placeholder 5"/>
          <p:cNvSpPr>
            <a:spLocks noGrp="1"/>
          </p:cNvSpPr>
          <p:nvPr>
            <p:ph sz="quarter" idx="13"/>
          </p:nvPr>
        </p:nvSpPr>
        <p:spPr>
          <a:xfrm>
            <a:off x="467544" y="1844824"/>
            <a:ext cx="8208912" cy="3474720"/>
          </a:xfrm>
        </p:spPr>
        <p:txBody>
          <a:bodyPr>
            <a:noAutofit/>
          </a:bodyPr>
          <a:lstStyle/>
          <a:p>
            <a:r>
              <a:rPr lang="en-US" sz="2400" dirty="0" smtClean="0"/>
              <a:t>Static analysis – AHP application, multiple participants (SEPS paper)</a:t>
            </a:r>
          </a:p>
          <a:p>
            <a:r>
              <a:rPr lang="en-US" sz="2400" dirty="0" smtClean="0"/>
              <a:t>Dynamic analysis – SD model over strategic planning period (50 years)</a:t>
            </a:r>
          </a:p>
          <a:p>
            <a:r>
              <a:rPr lang="en-US" sz="2400" dirty="0" smtClean="0"/>
              <a:t>Vulnerability – expected storm damage estimates by sustainability pillar</a:t>
            </a:r>
          </a:p>
          <a:p>
            <a:r>
              <a:rPr lang="en-US" sz="2400" dirty="0" smtClean="0"/>
              <a:t>Resilience – function of adaptation strategy as reduction of ‘no action’ vulnerability</a:t>
            </a:r>
          </a:p>
          <a:p>
            <a:r>
              <a:rPr lang="en-US" sz="2400" dirty="0" smtClean="0"/>
              <a:t>Adaptive Capacity – resilience (reduced vulnerability) as a proportion of total vulnerability</a:t>
            </a:r>
            <a:endParaRPr lang="en-US" sz="2400" dirty="0"/>
          </a:p>
        </p:txBody>
      </p:sp>
    </p:spTree>
    <p:extLst>
      <p:ext uri="{BB962C8B-B14F-4D97-AF65-F5344CB8AC3E}">
        <p14:creationId xmlns:p14="http://schemas.microsoft.com/office/powerpoint/2010/main" val="38918824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additive="base">
                                        <p:cTn id="3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260648"/>
            <a:ext cx="8568952" cy="1143000"/>
          </a:xfrm>
        </p:spPr>
        <p:txBody>
          <a:bodyPr/>
          <a:lstStyle/>
          <a:p>
            <a:r>
              <a:rPr lang="en-US" sz="4000" dirty="0" smtClean="0"/>
              <a:t>Vulnerability Gap with Strategy</a:t>
            </a:r>
            <a:endParaRPr lang="en-US" sz="4000" dirty="0"/>
          </a:p>
        </p:txBody>
      </p:sp>
      <p:sp>
        <p:nvSpPr>
          <p:cNvPr id="4" name="Date Placeholder 3"/>
          <p:cNvSpPr>
            <a:spLocks noGrp="1"/>
          </p:cNvSpPr>
          <p:nvPr>
            <p:ph type="dt" sz="half" idx="10"/>
          </p:nvPr>
        </p:nvSpPr>
        <p:spPr/>
        <p:txBody>
          <a:bodyPr/>
          <a:lstStyle/>
          <a:p>
            <a:pPr>
              <a:defRPr/>
            </a:pPr>
            <a:r>
              <a:rPr lang="en-CA" smtClean="0"/>
              <a:t>PART 2-PM, November 12, 2016</a:t>
            </a:r>
            <a:endParaRPr lang="en-US" dirty="0"/>
          </a:p>
        </p:txBody>
      </p:sp>
      <p:sp>
        <p:nvSpPr>
          <p:cNvPr id="5" name="Footer Placeholder 4"/>
          <p:cNvSpPr>
            <a:spLocks noGrp="1"/>
          </p:cNvSpPr>
          <p:nvPr>
            <p:ph type="ftr" sz="quarter" idx="11"/>
          </p:nvPr>
        </p:nvSpPr>
        <p:spPr/>
        <p:txBody>
          <a:bodyPr/>
          <a:lstStyle/>
          <a:p>
            <a:pPr>
              <a:defRPr/>
            </a:pPr>
            <a:r>
              <a:rPr lang="en-US" smtClean="0"/>
              <a:t>China-ASEAN Advanced Academy on Oceans Law and Governance2</a:t>
            </a:r>
            <a:endParaRPr lang="en-US" dirty="0"/>
          </a:p>
        </p:txBody>
      </p:sp>
      <p:sp>
        <p:nvSpPr>
          <p:cNvPr id="6" name="Slide Number Placeholder 5"/>
          <p:cNvSpPr>
            <a:spLocks noGrp="1"/>
          </p:cNvSpPr>
          <p:nvPr>
            <p:ph type="sldNum" sz="quarter" idx="12"/>
          </p:nvPr>
        </p:nvSpPr>
        <p:spPr/>
        <p:txBody>
          <a:bodyPr/>
          <a:lstStyle/>
          <a:p>
            <a:pPr>
              <a:defRPr/>
            </a:pPr>
            <a:fld id="{0407C440-5A21-43BE-AB99-4DAD4C41DB72}" type="slidenum">
              <a:rPr lang="en-US" smtClean="0"/>
              <a:pPr>
                <a:defRPr/>
              </a:pPr>
              <a:t>29</a:t>
            </a:fld>
            <a:endParaRPr lang="en-US"/>
          </a:p>
        </p:txBody>
      </p:sp>
      <p:sp>
        <p:nvSpPr>
          <p:cNvPr id="7" name="TextBox 6"/>
          <p:cNvSpPr txBox="1"/>
          <p:nvPr/>
        </p:nvSpPr>
        <p:spPr>
          <a:xfrm>
            <a:off x="6404248" y="2162200"/>
            <a:ext cx="2622045" cy="369332"/>
          </a:xfrm>
          <a:prstGeom prst="rect">
            <a:avLst/>
          </a:prstGeom>
          <a:noFill/>
        </p:spPr>
        <p:txBody>
          <a:bodyPr wrap="none" rtlCol="0">
            <a:spAutoFit/>
          </a:bodyPr>
          <a:lstStyle/>
          <a:p>
            <a:r>
              <a:rPr lang="en-US" dirty="0" smtClean="0"/>
              <a:t>Ideal State (No storms)</a:t>
            </a:r>
            <a:endParaRPr lang="en-US" dirty="0"/>
          </a:p>
        </p:txBody>
      </p:sp>
      <p:sp>
        <p:nvSpPr>
          <p:cNvPr id="8" name="TextBox 7"/>
          <p:cNvSpPr txBox="1"/>
          <p:nvPr/>
        </p:nvSpPr>
        <p:spPr>
          <a:xfrm>
            <a:off x="6861448" y="3152800"/>
            <a:ext cx="552330" cy="369332"/>
          </a:xfrm>
          <a:prstGeom prst="rect">
            <a:avLst/>
          </a:prstGeom>
          <a:noFill/>
        </p:spPr>
        <p:txBody>
          <a:bodyPr wrap="none" rtlCol="0">
            <a:spAutoFit/>
          </a:bodyPr>
          <a:lstStyle/>
          <a:p>
            <a:r>
              <a:rPr lang="en-US" dirty="0" smtClean="0"/>
              <a:t>TA*</a:t>
            </a:r>
            <a:endParaRPr lang="en-US" dirty="0"/>
          </a:p>
        </p:txBody>
      </p:sp>
      <p:sp>
        <p:nvSpPr>
          <p:cNvPr id="10" name="TextBox 9"/>
          <p:cNvSpPr txBox="1"/>
          <p:nvPr/>
        </p:nvSpPr>
        <p:spPr>
          <a:xfrm>
            <a:off x="917848" y="2162200"/>
            <a:ext cx="3694829" cy="369332"/>
          </a:xfrm>
          <a:prstGeom prst="rect">
            <a:avLst/>
          </a:prstGeom>
          <a:noFill/>
        </p:spPr>
        <p:txBody>
          <a:bodyPr wrap="none" rtlCol="0">
            <a:spAutoFit/>
          </a:bodyPr>
          <a:lstStyle/>
          <a:p>
            <a:r>
              <a:rPr lang="en-US" dirty="0" smtClean="0"/>
              <a:t>Worst Case (High severity storms)</a:t>
            </a:r>
            <a:endParaRPr lang="en-US" dirty="0"/>
          </a:p>
        </p:txBody>
      </p:sp>
      <p:sp>
        <p:nvSpPr>
          <p:cNvPr id="11" name="TextBox 10"/>
          <p:cNvSpPr txBox="1"/>
          <p:nvPr/>
        </p:nvSpPr>
        <p:spPr>
          <a:xfrm>
            <a:off x="1222648" y="3152800"/>
            <a:ext cx="744615" cy="369332"/>
          </a:xfrm>
          <a:prstGeom prst="rect">
            <a:avLst/>
          </a:prstGeom>
          <a:noFill/>
        </p:spPr>
        <p:txBody>
          <a:bodyPr wrap="none" rtlCol="0">
            <a:spAutoFit/>
          </a:bodyPr>
          <a:lstStyle/>
          <a:p>
            <a:r>
              <a:rPr lang="en-US" dirty="0" smtClean="0"/>
              <a:t>TA(0)</a:t>
            </a:r>
            <a:endParaRPr lang="en-US" dirty="0"/>
          </a:p>
        </p:txBody>
      </p:sp>
      <p:sp>
        <p:nvSpPr>
          <p:cNvPr id="13" name="Rectangle 12"/>
          <p:cNvSpPr/>
          <p:nvPr/>
        </p:nvSpPr>
        <p:spPr>
          <a:xfrm>
            <a:off x="1603648" y="2543200"/>
            <a:ext cx="55626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203848" y="1628800"/>
            <a:ext cx="2699139" cy="369332"/>
          </a:xfrm>
          <a:prstGeom prst="rect">
            <a:avLst/>
          </a:prstGeom>
          <a:noFill/>
        </p:spPr>
        <p:txBody>
          <a:bodyPr wrap="none" rtlCol="0">
            <a:spAutoFit/>
          </a:bodyPr>
          <a:lstStyle/>
          <a:p>
            <a:r>
              <a:rPr lang="en-US" dirty="0" smtClean="0"/>
              <a:t>Community Asset Status </a:t>
            </a:r>
            <a:endParaRPr lang="en-US" dirty="0"/>
          </a:p>
        </p:txBody>
      </p:sp>
      <p:sp>
        <p:nvSpPr>
          <p:cNvPr id="15" name="TextBox 14"/>
          <p:cNvSpPr txBox="1"/>
          <p:nvPr/>
        </p:nvSpPr>
        <p:spPr>
          <a:xfrm>
            <a:off x="3356248" y="2543200"/>
            <a:ext cx="1993542" cy="369332"/>
          </a:xfrm>
          <a:prstGeom prst="rect">
            <a:avLst/>
          </a:prstGeom>
          <a:noFill/>
        </p:spPr>
        <p:txBody>
          <a:bodyPr wrap="none" rtlCol="0">
            <a:spAutoFit/>
          </a:bodyPr>
          <a:lstStyle/>
          <a:p>
            <a:r>
              <a:rPr lang="en-US" dirty="0" smtClean="0">
                <a:solidFill>
                  <a:schemeClr val="bg2"/>
                </a:solidFill>
              </a:rPr>
              <a:t>Vulnerability, V(0)</a:t>
            </a:r>
            <a:endParaRPr lang="en-US" dirty="0">
              <a:solidFill>
                <a:schemeClr val="bg2"/>
              </a:solidFill>
            </a:endParaRPr>
          </a:p>
        </p:txBody>
      </p:sp>
      <p:cxnSp>
        <p:nvCxnSpPr>
          <p:cNvPr id="17" name="Straight Arrow Connector 16"/>
          <p:cNvCxnSpPr/>
          <p:nvPr/>
        </p:nvCxnSpPr>
        <p:spPr>
          <a:xfrm>
            <a:off x="1603648" y="3000400"/>
            <a:ext cx="55626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3737248" y="3914800"/>
            <a:ext cx="3429000" cy="381000"/>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499248" y="3914800"/>
            <a:ext cx="2019127" cy="369332"/>
          </a:xfrm>
          <a:prstGeom prst="rect">
            <a:avLst/>
          </a:prstGeom>
          <a:noFill/>
        </p:spPr>
        <p:txBody>
          <a:bodyPr wrap="none" rtlCol="0">
            <a:spAutoFit/>
          </a:bodyPr>
          <a:lstStyle/>
          <a:p>
            <a:r>
              <a:rPr lang="en-US" dirty="0" smtClean="0">
                <a:solidFill>
                  <a:schemeClr val="tx1">
                    <a:lumMod val="50000"/>
                    <a:lumOff val="50000"/>
                  </a:schemeClr>
                </a:solidFill>
              </a:rPr>
              <a:t>Vulnerability, V(A)</a:t>
            </a:r>
            <a:endParaRPr lang="en-US" dirty="0">
              <a:solidFill>
                <a:schemeClr val="tx1">
                  <a:lumMod val="50000"/>
                  <a:lumOff val="50000"/>
                </a:schemeClr>
              </a:solidFill>
            </a:endParaRPr>
          </a:p>
        </p:txBody>
      </p:sp>
      <p:cxnSp>
        <p:nvCxnSpPr>
          <p:cNvPr id="19" name="Straight Arrow Connector 18"/>
          <p:cNvCxnSpPr/>
          <p:nvPr/>
        </p:nvCxnSpPr>
        <p:spPr>
          <a:xfrm>
            <a:off x="1603648" y="4524400"/>
            <a:ext cx="21336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1603648" y="3914800"/>
            <a:ext cx="2133600" cy="381000"/>
          </a:xfrm>
          <a:prstGeom prst="rect">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Resilience, R(A)</a:t>
            </a:r>
            <a:endParaRPr lang="en-US" dirty="0"/>
          </a:p>
        </p:txBody>
      </p:sp>
      <p:cxnSp>
        <p:nvCxnSpPr>
          <p:cNvPr id="22" name="Straight Arrow Connector 21"/>
          <p:cNvCxnSpPr/>
          <p:nvPr/>
        </p:nvCxnSpPr>
        <p:spPr>
          <a:xfrm>
            <a:off x="3737248" y="4524400"/>
            <a:ext cx="34290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771800" y="4725144"/>
            <a:ext cx="1967418" cy="369332"/>
          </a:xfrm>
          <a:prstGeom prst="rect">
            <a:avLst/>
          </a:prstGeom>
          <a:noFill/>
        </p:spPr>
        <p:txBody>
          <a:bodyPr wrap="none" rtlCol="0">
            <a:spAutoFit/>
          </a:bodyPr>
          <a:lstStyle/>
          <a:p>
            <a:r>
              <a:rPr lang="en-US" dirty="0" smtClean="0"/>
              <a:t>TA(0)&lt;TA(A)&lt;TA*</a:t>
            </a:r>
            <a:endParaRPr lang="en-US" dirty="0"/>
          </a:p>
        </p:txBody>
      </p:sp>
      <p:sp>
        <p:nvSpPr>
          <p:cNvPr id="26" name="TextBox 25"/>
          <p:cNvSpPr txBox="1"/>
          <p:nvPr/>
        </p:nvSpPr>
        <p:spPr>
          <a:xfrm>
            <a:off x="1619672" y="5661248"/>
            <a:ext cx="4974752" cy="369332"/>
          </a:xfrm>
          <a:prstGeom prst="rect">
            <a:avLst/>
          </a:prstGeom>
          <a:solidFill>
            <a:schemeClr val="accent3"/>
          </a:solidFill>
        </p:spPr>
        <p:txBody>
          <a:bodyPr wrap="none" rtlCol="0">
            <a:spAutoFit/>
          </a:bodyPr>
          <a:lstStyle/>
          <a:p>
            <a:r>
              <a:rPr lang="en-US" dirty="0" smtClean="0"/>
              <a:t>Adaptive Capacity:	AC(</a:t>
            </a:r>
            <a:r>
              <a:rPr lang="en-US" dirty="0"/>
              <a:t>A</a:t>
            </a:r>
            <a:r>
              <a:rPr lang="en-US" dirty="0" smtClean="0"/>
              <a:t>)</a:t>
            </a:r>
            <a:r>
              <a:rPr lang="en-US" dirty="0"/>
              <a:t> </a:t>
            </a:r>
            <a:r>
              <a:rPr lang="en-US" dirty="0" smtClean="0"/>
              <a:t>= RA(A)/V(0)</a:t>
            </a:r>
            <a:endParaRPr lang="en-US" dirty="0"/>
          </a:p>
        </p:txBody>
      </p:sp>
    </p:spTree>
    <p:extLst>
      <p:ext uri="{BB962C8B-B14F-4D97-AF65-F5344CB8AC3E}">
        <p14:creationId xmlns:p14="http://schemas.microsoft.com/office/powerpoint/2010/main" val="13957915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ppt_x"/>
                                          </p:val>
                                        </p:tav>
                                        <p:tav tm="100000">
                                          <p:val>
                                            <p:strVal val="#ppt_x"/>
                                          </p:val>
                                        </p:tav>
                                      </p:tavLst>
                                    </p:anim>
                                    <p:anim calcmode="lin" valueType="num">
                                      <p:cBhvr additive="base">
                                        <p:cTn id="7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500" fill="hold"/>
                                        <p:tgtEl>
                                          <p:spTgt spid="25"/>
                                        </p:tgtEl>
                                        <p:attrNameLst>
                                          <p:attrName>ppt_x</p:attrName>
                                        </p:attrNameLst>
                                      </p:cBhvr>
                                      <p:tavLst>
                                        <p:tav tm="0">
                                          <p:val>
                                            <p:strVal val="#ppt_x"/>
                                          </p:val>
                                        </p:tav>
                                        <p:tav tm="100000">
                                          <p:val>
                                            <p:strVal val="#ppt_x"/>
                                          </p:val>
                                        </p:tav>
                                      </p:tavLst>
                                    </p:anim>
                                    <p:anim calcmode="lin" valueType="num">
                                      <p:cBhvr additive="base">
                                        <p:cTn id="7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0" grpId="0"/>
      <p:bldP spid="11" grpId="0"/>
      <p:bldP spid="13" grpId="0" animBg="1"/>
      <p:bldP spid="14" grpId="0"/>
      <p:bldP spid="15" grpId="0"/>
      <p:bldP spid="16" grpId="0" animBg="1"/>
      <p:bldP spid="18" grpId="0"/>
      <p:bldP spid="20" grpId="0" animBg="1"/>
      <p:bldP spid="25" grpId="0"/>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5. Assessing Vulnerabilities</a:t>
            </a:r>
            <a:endParaRPr lang="en-US" dirty="0"/>
          </a:p>
        </p:txBody>
      </p:sp>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3</a:t>
            </a:fld>
            <a:endParaRPr lang="en-US"/>
          </a:p>
        </p:txBody>
      </p:sp>
    </p:spTree>
    <p:extLst>
      <p:ext uri="{BB962C8B-B14F-4D97-AF65-F5344CB8AC3E}">
        <p14:creationId xmlns:p14="http://schemas.microsoft.com/office/powerpoint/2010/main" val="338996811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30</a:t>
            </a:fld>
            <a:endParaRPr lang="en-US"/>
          </a:p>
        </p:txBody>
      </p:sp>
      <p:sp>
        <p:nvSpPr>
          <p:cNvPr id="5" name="Title 4"/>
          <p:cNvSpPr>
            <a:spLocks noGrp="1"/>
          </p:cNvSpPr>
          <p:nvPr>
            <p:ph type="title"/>
          </p:nvPr>
        </p:nvSpPr>
        <p:spPr>
          <a:xfrm>
            <a:off x="179512" y="11163"/>
            <a:ext cx="8640960" cy="1143000"/>
          </a:xfrm>
        </p:spPr>
        <p:txBody>
          <a:bodyPr/>
          <a:lstStyle/>
          <a:p>
            <a:r>
              <a:rPr lang="en-US" sz="3200" dirty="0" smtClean="0"/>
              <a:t>Charlottetown Storm Simulation Results:</a:t>
            </a:r>
            <a:br>
              <a:rPr lang="en-US" sz="3200" dirty="0" smtClean="0"/>
            </a:br>
            <a:r>
              <a:rPr lang="en-US" sz="3200" dirty="0"/>
              <a:t> </a:t>
            </a:r>
            <a:r>
              <a:rPr lang="en-US" sz="3200" dirty="0" smtClean="0"/>
              <a:t>Vulnerability &amp; Resilience</a:t>
            </a:r>
            <a:endParaRPr lang="en-US" sz="3200" dirty="0"/>
          </a:p>
        </p:txBody>
      </p:sp>
      <p:pic>
        <p:nvPicPr>
          <p:cNvPr id="8" name="Picture 7"/>
          <p:cNvPicPr>
            <a:picLocks noChangeAspect="1"/>
          </p:cNvPicPr>
          <p:nvPr/>
        </p:nvPicPr>
        <p:blipFill>
          <a:blip r:embed="rId2"/>
          <a:stretch>
            <a:fillRect/>
          </a:stretch>
        </p:blipFill>
        <p:spPr>
          <a:xfrm>
            <a:off x="827584" y="1340768"/>
            <a:ext cx="7031841" cy="4287219"/>
          </a:xfrm>
          <a:prstGeom prst="rect">
            <a:avLst/>
          </a:prstGeom>
        </p:spPr>
      </p:pic>
      <p:pic>
        <p:nvPicPr>
          <p:cNvPr id="9" name="Picture 8"/>
          <p:cNvPicPr>
            <a:picLocks noChangeAspect="1"/>
          </p:cNvPicPr>
          <p:nvPr/>
        </p:nvPicPr>
        <p:blipFill>
          <a:blip r:embed="rId3"/>
          <a:stretch>
            <a:fillRect/>
          </a:stretch>
        </p:blipFill>
        <p:spPr>
          <a:xfrm>
            <a:off x="1331640" y="980728"/>
            <a:ext cx="7632700" cy="4521200"/>
          </a:xfrm>
          <a:prstGeom prst="rect">
            <a:avLst/>
          </a:prstGeom>
        </p:spPr>
      </p:pic>
      <p:pic>
        <p:nvPicPr>
          <p:cNvPr id="10" name="Picture 9"/>
          <p:cNvPicPr>
            <a:picLocks noChangeAspect="1"/>
          </p:cNvPicPr>
          <p:nvPr/>
        </p:nvPicPr>
        <p:blipFill>
          <a:blip r:embed="rId4"/>
          <a:stretch>
            <a:fillRect/>
          </a:stretch>
        </p:blipFill>
        <p:spPr>
          <a:xfrm>
            <a:off x="683568" y="1484784"/>
            <a:ext cx="7467600" cy="4470400"/>
          </a:xfrm>
          <a:prstGeom prst="rect">
            <a:avLst/>
          </a:prstGeom>
        </p:spPr>
      </p:pic>
      <p:pic>
        <p:nvPicPr>
          <p:cNvPr id="11" name="Picture 10"/>
          <p:cNvPicPr>
            <a:picLocks noChangeAspect="1"/>
          </p:cNvPicPr>
          <p:nvPr/>
        </p:nvPicPr>
        <p:blipFill>
          <a:blip r:embed="rId5"/>
          <a:stretch>
            <a:fillRect/>
          </a:stretch>
        </p:blipFill>
        <p:spPr>
          <a:xfrm>
            <a:off x="323528" y="1628800"/>
            <a:ext cx="7581900" cy="4406900"/>
          </a:xfrm>
          <a:prstGeom prst="rect">
            <a:avLst/>
          </a:prstGeom>
        </p:spPr>
      </p:pic>
    </p:spTree>
    <p:extLst>
      <p:ext uri="{BB962C8B-B14F-4D97-AF65-F5344CB8AC3E}">
        <p14:creationId xmlns:p14="http://schemas.microsoft.com/office/powerpoint/2010/main" val="1700695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31</a:t>
            </a:fld>
            <a:endParaRPr lang="en-US"/>
          </a:p>
        </p:txBody>
      </p:sp>
      <p:sp>
        <p:nvSpPr>
          <p:cNvPr id="5" name="Title 4"/>
          <p:cNvSpPr>
            <a:spLocks noGrp="1"/>
          </p:cNvSpPr>
          <p:nvPr>
            <p:ph type="title"/>
          </p:nvPr>
        </p:nvSpPr>
        <p:spPr>
          <a:xfrm>
            <a:off x="251520" y="260648"/>
            <a:ext cx="8640960" cy="1143000"/>
          </a:xfrm>
        </p:spPr>
        <p:txBody>
          <a:bodyPr/>
          <a:lstStyle/>
          <a:p>
            <a:r>
              <a:rPr lang="en-US" sz="3200" dirty="0" smtClean="0"/>
              <a:t>Charlottetown Storm Simulation Results</a:t>
            </a:r>
            <a:endParaRPr lang="en-US" sz="3200" dirty="0"/>
          </a:p>
        </p:txBody>
      </p:sp>
      <p:pic>
        <p:nvPicPr>
          <p:cNvPr id="7" name="Picture 6"/>
          <p:cNvPicPr>
            <a:picLocks noChangeAspect="1"/>
          </p:cNvPicPr>
          <p:nvPr/>
        </p:nvPicPr>
        <p:blipFill>
          <a:blip r:embed="rId2"/>
          <a:stretch>
            <a:fillRect/>
          </a:stretch>
        </p:blipFill>
        <p:spPr>
          <a:xfrm>
            <a:off x="755576" y="1124744"/>
            <a:ext cx="7620000" cy="4521200"/>
          </a:xfrm>
          <a:prstGeom prst="rect">
            <a:avLst/>
          </a:prstGeom>
        </p:spPr>
      </p:pic>
      <p:pic>
        <p:nvPicPr>
          <p:cNvPr id="8" name="Picture 7"/>
          <p:cNvPicPr>
            <a:picLocks noChangeAspect="1"/>
          </p:cNvPicPr>
          <p:nvPr/>
        </p:nvPicPr>
        <p:blipFill>
          <a:blip r:embed="rId3"/>
          <a:stretch>
            <a:fillRect/>
          </a:stretch>
        </p:blipFill>
        <p:spPr>
          <a:xfrm>
            <a:off x="395536" y="1412776"/>
            <a:ext cx="7429500" cy="4572000"/>
          </a:xfrm>
          <a:prstGeom prst="rect">
            <a:avLst/>
          </a:prstGeom>
        </p:spPr>
      </p:pic>
      <p:pic>
        <p:nvPicPr>
          <p:cNvPr id="9" name="Picture 8"/>
          <p:cNvPicPr>
            <a:picLocks noChangeAspect="1"/>
          </p:cNvPicPr>
          <p:nvPr/>
        </p:nvPicPr>
        <p:blipFill>
          <a:blip r:embed="rId4"/>
          <a:stretch>
            <a:fillRect/>
          </a:stretch>
        </p:blipFill>
        <p:spPr>
          <a:xfrm>
            <a:off x="1331640" y="836712"/>
            <a:ext cx="7620000" cy="4610100"/>
          </a:xfrm>
          <a:prstGeom prst="rect">
            <a:avLst/>
          </a:prstGeom>
        </p:spPr>
      </p:pic>
      <p:pic>
        <p:nvPicPr>
          <p:cNvPr id="10" name="Picture 9"/>
          <p:cNvPicPr>
            <a:picLocks noChangeAspect="1"/>
          </p:cNvPicPr>
          <p:nvPr/>
        </p:nvPicPr>
        <p:blipFill>
          <a:blip r:embed="rId5"/>
          <a:stretch>
            <a:fillRect/>
          </a:stretch>
        </p:blipFill>
        <p:spPr>
          <a:xfrm>
            <a:off x="1115616" y="1052736"/>
            <a:ext cx="7429500" cy="4635500"/>
          </a:xfrm>
          <a:prstGeom prst="rect">
            <a:avLst/>
          </a:prstGeom>
        </p:spPr>
      </p:pic>
    </p:spTree>
    <p:extLst>
      <p:ext uri="{BB962C8B-B14F-4D97-AF65-F5344CB8AC3E}">
        <p14:creationId xmlns:p14="http://schemas.microsoft.com/office/powerpoint/2010/main" val="34498005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32</a:t>
            </a:fld>
            <a:endParaRPr lang="en-US"/>
          </a:p>
        </p:txBody>
      </p:sp>
      <p:sp>
        <p:nvSpPr>
          <p:cNvPr id="5" name="Title 4"/>
          <p:cNvSpPr>
            <a:spLocks noGrp="1"/>
          </p:cNvSpPr>
          <p:nvPr>
            <p:ph type="title"/>
          </p:nvPr>
        </p:nvSpPr>
        <p:spPr>
          <a:xfrm>
            <a:off x="251520" y="260648"/>
            <a:ext cx="8640960" cy="1143000"/>
          </a:xfrm>
        </p:spPr>
        <p:txBody>
          <a:bodyPr/>
          <a:lstStyle/>
          <a:p>
            <a:r>
              <a:rPr lang="en-US" sz="4000" dirty="0" smtClean="0"/>
              <a:t>Charlottetown Storm Simulation Results: Adaptive Capacity</a:t>
            </a:r>
            <a:endParaRPr lang="en-US" sz="4000" dirty="0"/>
          </a:p>
        </p:txBody>
      </p:sp>
      <p:graphicFrame>
        <p:nvGraphicFramePr>
          <p:cNvPr id="7" name="Object 6"/>
          <p:cNvGraphicFramePr>
            <a:graphicFrameLocks noChangeAspect="1"/>
          </p:cNvGraphicFramePr>
          <p:nvPr>
            <p:extLst>
              <p:ext uri="{D42A27DB-BD31-4B8C-83A1-F6EECF244321}">
                <p14:modId xmlns:p14="http://schemas.microsoft.com/office/powerpoint/2010/main" val="899290569"/>
              </p:ext>
            </p:extLst>
          </p:nvPr>
        </p:nvGraphicFramePr>
        <p:xfrm>
          <a:off x="268383" y="2060848"/>
          <a:ext cx="8607234" cy="2736304"/>
        </p:xfrm>
        <a:graphic>
          <a:graphicData uri="http://schemas.openxmlformats.org/presentationml/2006/ole">
            <mc:AlternateContent xmlns:mc="http://schemas.openxmlformats.org/markup-compatibility/2006">
              <mc:Choice xmlns:v="urn:schemas-microsoft-com:vml" Requires="v">
                <p:oleObj spid="_x0000_s4212" name="Document" r:id="rId3" imgW="6311900" imgH="2006600" progId="Word.Document.12">
                  <p:embed/>
                </p:oleObj>
              </mc:Choice>
              <mc:Fallback>
                <p:oleObj name="Document" r:id="rId3" imgW="6311900" imgH="2006600" progId="Word.Document.12">
                  <p:embed/>
                  <p:pic>
                    <p:nvPicPr>
                      <p:cNvPr id="0" name=""/>
                      <p:cNvPicPr/>
                      <p:nvPr/>
                    </p:nvPicPr>
                    <p:blipFill>
                      <a:blip r:embed="rId4"/>
                      <a:stretch>
                        <a:fillRect/>
                      </a:stretch>
                    </p:blipFill>
                    <p:spPr>
                      <a:xfrm>
                        <a:off x="268383" y="2060848"/>
                        <a:ext cx="8607234" cy="2736304"/>
                      </a:xfrm>
                      <a:prstGeom prst="rect">
                        <a:avLst/>
                      </a:prstGeom>
                    </p:spPr>
                  </p:pic>
                </p:oleObj>
              </mc:Fallback>
            </mc:AlternateContent>
          </a:graphicData>
        </a:graphic>
      </p:graphicFrame>
      <p:pic>
        <p:nvPicPr>
          <p:cNvPr id="8" name="Picture 7"/>
          <p:cNvPicPr>
            <a:picLocks noChangeAspect="1"/>
          </p:cNvPicPr>
          <p:nvPr/>
        </p:nvPicPr>
        <p:blipFill>
          <a:blip r:embed="rId5"/>
          <a:stretch>
            <a:fillRect/>
          </a:stretch>
        </p:blipFill>
        <p:spPr>
          <a:xfrm>
            <a:off x="467544" y="1556792"/>
            <a:ext cx="8172400" cy="4847846"/>
          </a:xfrm>
          <a:prstGeom prst="rect">
            <a:avLst/>
          </a:prstGeom>
        </p:spPr>
      </p:pic>
    </p:spTree>
    <p:extLst>
      <p:ext uri="{BB962C8B-B14F-4D97-AF65-F5344CB8AC3E}">
        <p14:creationId xmlns:p14="http://schemas.microsoft.com/office/powerpoint/2010/main" val="3752595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33</a:t>
            </a:fld>
            <a:endParaRPr lang="en-US"/>
          </a:p>
        </p:txBody>
      </p:sp>
      <p:sp>
        <p:nvSpPr>
          <p:cNvPr id="5" name="Title 4"/>
          <p:cNvSpPr>
            <a:spLocks noGrp="1"/>
          </p:cNvSpPr>
          <p:nvPr>
            <p:ph type="title"/>
          </p:nvPr>
        </p:nvSpPr>
        <p:spPr/>
        <p:txBody>
          <a:bodyPr/>
          <a:lstStyle/>
          <a:p>
            <a:r>
              <a:rPr lang="en-US" sz="3200" dirty="0" smtClean="0"/>
              <a:t>Evaluating Weighted Assets by Profile Priorities</a:t>
            </a:r>
            <a:endParaRPr lang="en-US" sz="3200" dirty="0"/>
          </a:p>
        </p:txBody>
      </p:sp>
      <p:sp>
        <p:nvSpPr>
          <p:cNvPr id="6" name="Content Placeholder 5"/>
          <p:cNvSpPr>
            <a:spLocks noGrp="1"/>
          </p:cNvSpPr>
          <p:nvPr>
            <p:ph sz="quarter" idx="13"/>
          </p:nvPr>
        </p:nvSpPr>
        <p:spPr>
          <a:xfrm>
            <a:off x="395536" y="1628800"/>
            <a:ext cx="8064896" cy="3474720"/>
          </a:xfrm>
        </p:spPr>
        <p:txBody>
          <a:bodyPr>
            <a:normAutofit/>
          </a:bodyPr>
          <a:lstStyle/>
          <a:p>
            <a:r>
              <a:rPr lang="en-US" sz="2400" dirty="0" smtClean="0"/>
              <a:t>Different communities/nations have different priorities re the Pillars of Sustainability</a:t>
            </a:r>
          </a:p>
          <a:p>
            <a:r>
              <a:rPr lang="en-US" sz="2400" dirty="0" smtClean="0"/>
              <a:t>Requires weighting the asset results corresponding to each adaptation scenario</a:t>
            </a:r>
          </a:p>
          <a:p>
            <a:r>
              <a:rPr lang="en-US" sz="2400" dirty="0" smtClean="0"/>
              <a:t>Consider analysis of the Charlottetown problem weighted by the China-ASEAN 1</a:t>
            </a:r>
            <a:r>
              <a:rPr lang="en-US" sz="2400" baseline="30000" dirty="0" smtClean="0"/>
              <a:t>st</a:t>
            </a:r>
            <a:r>
              <a:rPr lang="en-US" sz="2400" dirty="0" smtClean="0"/>
              <a:t> Academy</a:t>
            </a:r>
          </a:p>
          <a:p>
            <a:r>
              <a:rPr lang="en-US" sz="2400" dirty="0" smtClean="0"/>
              <a:t>Note similarities and differences among weights and preferred adaptation strategy options</a:t>
            </a:r>
            <a:endParaRPr lang="en-US" sz="2400" dirty="0"/>
          </a:p>
        </p:txBody>
      </p:sp>
    </p:spTree>
    <p:extLst>
      <p:ext uri="{BB962C8B-B14F-4D97-AF65-F5344CB8AC3E}">
        <p14:creationId xmlns:p14="http://schemas.microsoft.com/office/powerpoint/2010/main" val="2551930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34</a:t>
            </a:fld>
            <a:endParaRPr lang="en-US"/>
          </a:p>
        </p:txBody>
      </p:sp>
      <p:sp>
        <p:nvSpPr>
          <p:cNvPr id="5" name="Title 4"/>
          <p:cNvSpPr>
            <a:spLocks noGrp="1"/>
          </p:cNvSpPr>
          <p:nvPr>
            <p:ph type="title"/>
          </p:nvPr>
        </p:nvSpPr>
        <p:spPr>
          <a:xfrm>
            <a:off x="1115616" y="188640"/>
            <a:ext cx="6512511" cy="1143000"/>
          </a:xfrm>
        </p:spPr>
        <p:txBody>
          <a:bodyPr/>
          <a:lstStyle/>
          <a:p>
            <a:r>
              <a:rPr lang="en-US" sz="3600" dirty="0" smtClean="0"/>
              <a:t>No Weights- Annualized Strategy Evaluation </a:t>
            </a:r>
            <a:endParaRPr lang="en-US" sz="3600" dirty="0"/>
          </a:p>
        </p:txBody>
      </p:sp>
      <p:graphicFrame>
        <p:nvGraphicFramePr>
          <p:cNvPr id="7" name="Object 6"/>
          <p:cNvGraphicFramePr>
            <a:graphicFrameLocks noChangeAspect="1"/>
          </p:cNvGraphicFramePr>
          <p:nvPr>
            <p:extLst>
              <p:ext uri="{D42A27DB-BD31-4B8C-83A1-F6EECF244321}">
                <p14:modId xmlns:p14="http://schemas.microsoft.com/office/powerpoint/2010/main" val="2085024920"/>
              </p:ext>
            </p:extLst>
          </p:nvPr>
        </p:nvGraphicFramePr>
        <p:xfrm>
          <a:off x="755576" y="1556792"/>
          <a:ext cx="7931100" cy="4535380"/>
        </p:xfrm>
        <a:graphic>
          <a:graphicData uri="http://schemas.openxmlformats.org/presentationml/2006/ole">
            <mc:AlternateContent xmlns:mc="http://schemas.openxmlformats.org/markup-compatibility/2006">
              <mc:Choice xmlns:v="urn:schemas-microsoft-com:vml" Requires="v">
                <p:oleObj spid="_x0000_s5148" name="Worksheet" r:id="rId3" imgW="8661400" imgH="4953000" progId="Excel.Sheet.12">
                  <p:embed/>
                </p:oleObj>
              </mc:Choice>
              <mc:Fallback>
                <p:oleObj name="Worksheet" r:id="rId3" imgW="8661400" imgH="4953000" progId="Excel.Sheet.12">
                  <p:embed/>
                  <p:pic>
                    <p:nvPicPr>
                      <p:cNvPr id="0" name=""/>
                      <p:cNvPicPr/>
                      <p:nvPr/>
                    </p:nvPicPr>
                    <p:blipFill>
                      <a:blip r:embed="rId4"/>
                      <a:stretch>
                        <a:fillRect/>
                      </a:stretch>
                    </p:blipFill>
                    <p:spPr>
                      <a:xfrm>
                        <a:off x="755576" y="1556792"/>
                        <a:ext cx="7931100" cy="4535380"/>
                      </a:xfrm>
                      <a:prstGeom prst="rect">
                        <a:avLst/>
                      </a:prstGeom>
                    </p:spPr>
                  </p:pic>
                </p:oleObj>
              </mc:Fallback>
            </mc:AlternateContent>
          </a:graphicData>
        </a:graphic>
      </p:graphicFrame>
    </p:spTree>
    <p:extLst>
      <p:ext uri="{BB962C8B-B14F-4D97-AF65-F5344CB8AC3E}">
        <p14:creationId xmlns:p14="http://schemas.microsoft.com/office/powerpoint/2010/main" val="387273069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Participants’ Exercise – Decision Evaluation</a:t>
            </a:r>
            <a:endParaRPr lang="en-US" dirty="0"/>
          </a:p>
        </p:txBody>
      </p:sp>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35</a:t>
            </a:fld>
            <a:endParaRPr lang="en-US"/>
          </a:p>
        </p:txBody>
      </p:sp>
      <p:sp>
        <p:nvSpPr>
          <p:cNvPr id="7" name="TextBox 6"/>
          <p:cNvSpPr txBox="1"/>
          <p:nvPr/>
        </p:nvSpPr>
        <p:spPr>
          <a:xfrm>
            <a:off x="-1179322" y="3073200"/>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01181141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36</a:t>
            </a:fld>
            <a:endParaRPr lang="en-US"/>
          </a:p>
        </p:txBody>
      </p:sp>
      <p:sp>
        <p:nvSpPr>
          <p:cNvPr id="5" name="Title 4"/>
          <p:cNvSpPr>
            <a:spLocks noGrp="1"/>
          </p:cNvSpPr>
          <p:nvPr>
            <p:ph type="title"/>
          </p:nvPr>
        </p:nvSpPr>
        <p:spPr>
          <a:xfrm>
            <a:off x="1115616" y="188640"/>
            <a:ext cx="6512511" cy="1143000"/>
          </a:xfrm>
        </p:spPr>
        <p:txBody>
          <a:bodyPr/>
          <a:lstStyle/>
          <a:p>
            <a:r>
              <a:rPr lang="en-US" sz="3200" dirty="0" smtClean="0"/>
              <a:t>Annualized Strategy Evaluation – table form with weights </a:t>
            </a:r>
            <a:endParaRPr lang="en-US" sz="3200" dirty="0"/>
          </a:p>
        </p:txBody>
      </p:sp>
      <p:graphicFrame>
        <p:nvGraphicFramePr>
          <p:cNvPr id="8" name="Object 7"/>
          <p:cNvGraphicFramePr>
            <a:graphicFrameLocks noChangeAspect="1"/>
          </p:cNvGraphicFramePr>
          <p:nvPr>
            <p:extLst>
              <p:ext uri="{D42A27DB-BD31-4B8C-83A1-F6EECF244321}">
                <p14:modId xmlns:p14="http://schemas.microsoft.com/office/powerpoint/2010/main" val="1144678632"/>
              </p:ext>
            </p:extLst>
          </p:nvPr>
        </p:nvGraphicFramePr>
        <p:xfrm>
          <a:off x="140395" y="1484784"/>
          <a:ext cx="9003605" cy="4464496"/>
        </p:xfrm>
        <a:graphic>
          <a:graphicData uri="http://schemas.openxmlformats.org/presentationml/2006/ole">
            <mc:AlternateContent xmlns:mc="http://schemas.openxmlformats.org/markup-compatibility/2006">
              <mc:Choice xmlns:v="urn:schemas-microsoft-com:vml" Requires="v">
                <p:oleObj spid="_x0000_s7187" name="Worksheet" r:id="rId3" imgW="13970000" imgH="4470400" progId="Excel.Sheet.12">
                  <p:embed/>
                </p:oleObj>
              </mc:Choice>
              <mc:Fallback>
                <p:oleObj name="Worksheet" r:id="rId3" imgW="13970000" imgH="4470400" progId="Excel.Sheet.12">
                  <p:embed/>
                  <p:pic>
                    <p:nvPicPr>
                      <p:cNvPr id="0" name=""/>
                      <p:cNvPicPr/>
                      <p:nvPr/>
                    </p:nvPicPr>
                    <p:blipFill>
                      <a:blip r:embed="rId4"/>
                      <a:stretch>
                        <a:fillRect/>
                      </a:stretch>
                    </p:blipFill>
                    <p:spPr>
                      <a:xfrm>
                        <a:off x="140395" y="1484784"/>
                        <a:ext cx="9003605" cy="4464496"/>
                      </a:xfrm>
                      <a:prstGeom prst="rect">
                        <a:avLst/>
                      </a:prstGeom>
                    </p:spPr>
                  </p:pic>
                </p:oleObj>
              </mc:Fallback>
            </mc:AlternateContent>
          </a:graphicData>
        </a:graphic>
      </p:graphicFrame>
    </p:spTree>
    <p:extLst>
      <p:ext uri="{BB962C8B-B14F-4D97-AF65-F5344CB8AC3E}">
        <p14:creationId xmlns:p14="http://schemas.microsoft.com/office/powerpoint/2010/main" val="76058456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37</a:t>
            </a:fld>
            <a:endParaRPr lang="en-US"/>
          </a:p>
        </p:txBody>
      </p:sp>
      <p:sp>
        <p:nvSpPr>
          <p:cNvPr id="5" name="Title 4"/>
          <p:cNvSpPr>
            <a:spLocks noGrp="1"/>
          </p:cNvSpPr>
          <p:nvPr>
            <p:ph type="title"/>
          </p:nvPr>
        </p:nvSpPr>
        <p:spPr>
          <a:xfrm>
            <a:off x="539552" y="116632"/>
            <a:ext cx="7920880" cy="792088"/>
          </a:xfrm>
        </p:spPr>
        <p:txBody>
          <a:bodyPr/>
          <a:lstStyle/>
          <a:p>
            <a:r>
              <a:rPr lang="en-US" sz="2400" dirty="0" smtClean="0"/>
              <a:t>Decision form – to be completed by selected nation</a:t>
            </a:r>
            <a:endParaRPr lang="en-US" sz="2400" dirty="0"/>
          </a:p>
        </p:txBody>
      </p:sp>
      <p:graphicFrame>
        <p:nvGraphicFramePr>
          <p:cNvPr id="6" name="Object 5"/>
          <p:cNvGraphicFramePr>
            <a:graphicFrameLocks noChangeAspect="1"/>
          </p:cNvGraphicFramePr>
          <p:nvPr>
            <p:extLst>
              <p:ext uri="{D42A27DB-BD31-4B8C-83A1-F6EECF244321}">
                <p14:modId xmlns:p14="http://schemas.microsoft.com/office/powerpoint/2010/main" val="3506195009"/>
              </p:ext>
            </p:extLst>
          </p:nvPr>
        </p:nvGraphicFramePr>
        <p:xfrm>
          <a:off x="179512" y="620688"/>
          <a:ext cx="8856984" cy="5589093"/>
        </p:xfrm>
        <a:graphic>
          <a:graphicData uri="http://schemas.openxmlformats.org/presentationml/2006/ole">
            <mc:AlternateContent xmlns:mc="http://schemas.openxmlformats.org/markup-compatibility/2006">
              <mc:Choice xmlns:v="urn:schemas-microsoft-com:vml" Requires="v">
                <p:oleObj spid="_x0000_s8210" name="Worksheet" r:id="rId3" imgW="12065000" imgH="8470900" progId="Excel.Sheet.12">
                  <p:embed/>
                </p:oleObj>
              </mc:Choice>
              <mc:Fallback>
                <p:oleObj name="Worksheet" r:id="rId3" imgW="12065000" imgH="8470900" progId="Excel.Sheet.12">
                  <p:embed/>
                  <p:pic>
                    <p:nvPicPr>
                      <p:cNvPr id="0" name=""/>
                      <p:cNvPicPr/>
                      <p:nvPr/>
                    </p:nvPicPr>
                    <p:blipFill>
                      <a:blip r:embed="rId4"/>
                      <a:stretch>
                        <a:fillRect/>
                      </a:stretch>
                    </p:blipFill>
                    <p:spPr>
                      <a:xfrm>
                        <a:off x="179512" y="620688"/>
                        <a:ext cx="8856984" cy="5589093"/>
                      </a:xfrm>
                      <a:prstGeom prst="rect">
                        <a:avLst/>
                      </a:prstGeom>
                    </p:spPr>
                  </p:pic>
                </p:oleObj>
              </mc:Fallback>
            </mc:AlternateContent>
          </a:graphicData>
        </a:graphic>
      </p:graphicFrame>
    </p:spTree>
    <p:extLst>
      <p:ext uri="{BB962C8B-B14F-4D97-AF65-F5344CB8AC3E}">
        <p14:creationId xmlns:p14="http://schemas.microsoft.com/office/powerpoint/2010/main" val="71138067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38</a:t>
            </a:fld>
            <a:endParaRPr lang="en-US"/>
          </a:p>
        </p:txBody>
      </p:sp>
      <p:sp>
        <p:nvSpPr>
          <p:cNvPr id="5" name="Title 4"/>
          <p:cNvSpPr>
            <a:spLocks noGrp="1"/>
          </p:cNvSpPr>
          <p:nvPr>
            <p:ph type="title"/>
          </p:nvPr>
        </p:nvSpPr>
        <p:spPr/>
        <p:txBody>
          <a:bodyPr/>
          <a:lstStyle/>
          <a:p>
            <a:r>
              <a:rPr lang="en-US" sz="3200" dirty="0" smtClean="0"/>
              <a:t>Weighted Nationals Evaluation</a:t>
            </a:r>
            <a:endParaRPr lang="en-US" sz="3200" dirty="0"/>
          </a:p>
        </p:txBody>
      </p:sp>
      <p:graphicFrame>
        <p:nvGraphicFramePr>
          <p:cNvPr id="7" name="Object 6"/>
          <p:cNvGraphicFramePr>
            <a:graphicFrameLocks noChangeAspect="1"/>
          </p:cNvGraphicFramePr>
          <p:nvPr>
            <p:extLst>
              <p:ext uri="{D42A27DB-BD31-4B8C-83A1-F6EECF244321}">
                <p14:modId xmlns:p14="http://schemas.microsoft.com/office/powerpoint/2010/main" val="1149602915"/>
              </p:ext>
            </p:extLst>
          </p:nvPr>
        </p:nvGraphicFramePr>
        <p:xfrm>
          <a:off x="827585" y="928694"/>
          <a:ext cx="7840596" cy="5236610"/>
        </p:xfrm>
        <a:graphic>
          <a:graphicData uri="http://schemas.openxmlformats.org/presentationml/2006/ole">
            <mc:AlternateContent xmlns:mc="http://schemas.openxmlformats.org/markup-compatibility/2006">
              <mc:Choice xmlns:v="urn:schemas-microsoft-com:vml" Requires="v">
                <p:oleObj spid="_x0000_s6171" name="Worksheet" r:id="rId3" imgW="10820400" imgH="7226300" progId="Excel.Sheet.12">
                  <p:embed/>
                </p:oleObj>
              </mc:Choice>
              <mc:Fallback>
                <p:oleObj name="Worksheet" r:id="rId3" imgW="10820400" imgH="7226300" progId="Excel.Sheet.12">
                  <p:embed/>
                  <p:pic>
                    <p:nvPicPr>
                      <p:cNvPr id="0" name=""/>
                      <p:cNvPicPr/>
                      <p:nvPr/>
                    </p:nvPicPr>
                    <p:blipFill>
                      <a:blip r:embed="rId4"/>
                      <a:stretch>
                        <a:fillRect/>
                      </a:stretch>
                    </p:blipFill>
                    <p:spPr>
                      <a:xfrm>
                        <a:off x="827585" y="928694"/>
                        <a:ext cx="7840596" cy="5236610"/>
                      </a:xfrm>
                      <a:prstGeom prst="rect">
                        <a:avLst/>
                      </a:prstGeom>
                    </p:spPr>
                  </p:pic>
                </p:oleObj>
              </mc:Fallback>
            </mc:AlternateContent>
          </a:graphicData>
        </a:graphic>
      </p:graphicFrame>
    </p:spTree>
    <p:extLst>
      <p:ext uri="{BB962C8B-B14F-4D97-AF65-F5344CB8AC3E}">
        <p14:creationId xmlns:p14="http://schemas.microsoft.com/office/powerpoint/2010/main" val="156616533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CA" smtClean="0"/>
              <a:t>PART 2-PM, November 12, 2016</a:t>
            </a:r>
            <a:endParaRPr lang="en-US"/>
          </a:p>
        </p:txBody>
      </p:sp>
      <p:sp>
        <p:nvSpPr>
          <p:cNvPr id="5" name="Footer Placeholder 4"/>
          <p:cNvSpPr>
            <a:spLocks noGrp="1"/>
          </p:cNvSpPr>
          <p:nvPr>
            <p:ph type="ftr" sz="quarter" idx="11"/>
          </p:nvPr>
        </p:nvSpPr>
        <p:spPr>
          <a:xfrm>
            <a:off x="4211961" y="6408738"/>
            <a:ext cx="2519040" cy="365125"/>
          </a:xfrm>
        </p:spPr>
        <p:txBody>
          <a:bodyPr/>
          <a:lstStyle/>
          <a:p>
            <a:pPr>
              <a:defRPr/>
            </a:pPr>
            <a:r>
              <a:rPr lang="en-US" smtClean="0"/>
              <a:t>China-ASEAN Advanced Academy on Oceans Law and Governance2</a:t>
            </a:r>
            <a:endParaRPr lang="en-US" dirty="0"/>
          </a:p>
        </p:txBody>
      </p:sp>
      <p:sp>
        <p:nvSpPr>
          <p:cNvPr id="6" name="Slide Number Placeholder 5"/>
          <p:cNvSpPr>
            <a:spLocks noGrp="1"/>
          </p:cNvSpPr>
          <p:nvPr>
            <p:ph type="sldNum" sz="quarter" idx="12"/>
          </p:nvPr>
        </p:nvSpPr>
        <p:spPr/>
        <p:txBody>
          <a:bodyPr/>
          <a:lstStyle/>
          <a:p>
            <a:pPr>
              <a:defRPr/>
            </a:pPr>
            <a:fld id="{DF648B21-2346-47DE-A0EB-A729AD9FD972}" type="slidenum">
              <a:rPr lang="en-US" smtClean="0"/>
              <a:pPr>
                <a:defRPr/>
              </a:pPr>
              <a:t>39</a:t>
            </a:fld>
            <a:endParaRPr lang="en-US"/>
          </a:p>
        </p:txBody>
      </p:sp>
      <p:pic>
        <p:nvPicPr>
          <p:cNvPr id="7" name="Picture 6"/>
          <p:cNvPicPr>
            <a:picLocks noChangeAspect="1"/>
          </p:cNvPicPr>
          <p:nvPr/>
        </p:nvPicPr>
        <p:blipFill>
          <a:blip r:embed="rId2"/>
          <a:stretch>
            <a:fillRect/>
          </a:stretch>
        </p:blipFill>
        <p:spPr>
          <a:xfrm>
            <a:off x="4620265" y="695125"/>
            <a:ext cx="4393560" cy="5688289"/>
          </a:xfrm>
          <a:prstGeom prst="rect">
            <a:avLst/>
          </a:prstGeom>
        </p:spPr>
      </p:pic>
      <p:pic>
        <p:nvPicPr>
          <p:cNvPr id="8" name="Picture 7"/>
          <p:cNvPicPr>
            <a:picLocks noChangeAspect="1"/>
          </p:cNvPicPr>
          <p:nvPr/>
        </p:nvPicPr>
        <p:blipFill>
          <a:blip r:embed="rId3"/>
          <a:stretch>
            <a:fillRect/>
          </a:stretch>
        </p:blipFill>
        <p:spPr>
          <a:xfrm>
            <a:off x="85755" y="720449"/>
            <a:ext cx="4420187" cy="5688289"/>
          </a:xfrm>
          <a:prstGeom prst="rect">
            <a:avLst/>
          </a:prstGeom>
          <a:ln>
            <a:solidFill>
              <a:schemeClr val="accent1"/>
            </a:solidFill>
          </a:ln>
        </p:spPr>
      </p:pic>
      <p:sp>
        <p:nvSpPr>
          <p:cNvPr id="9" name="TextBox 8"/>
          <p:cNvSpPr txBox="1"/>
          <p:nvPr/>
        </p:nvSpPr>
        <p:spPr>
          <a:xfrm>
            <a:off x="1043608" y="23540"/>
            <a:ext cx="7488832" cy="707886"/>
          </a:xfrm>
          <a:prstGeom prst="rect">
            <a:avLst/>
          </a:prstGeom>
          <a:noFill/>
        </p:spPr>
        <p:txBody>
          <a:bodyPr wrap="square" rtlCol="0">
            <a:spAutoFit/>
          </a:bodyPr>
          <a:lstStyle/>
          <a:p>
            <a:pPr algn="ctr"/>
            <a:r>
              <a:rPr lang="en-US" sz="2000" dirty="0" smtClean="0"/>
              <a:t>C-Change Little </a:t>
            </a:r>
            <a:r>
              <a:rPr lang="en-US" sz="2000" dirty="0" err="1" smtClean="0"/>
              <a:t>Anse</a:t>
            </a:r>
            <a:r>
              <a:rPr lang="en-US" sz="2000" dirty="0" smtClean="0"/>
              <a:t> Breakwater Workshop, May 1, 2014 </a:t>
            </a:r>
          </a:p>
          <a:p>
            <a:pPr algn="ctr"/>
            <a:r>
              <a:rPr lang="en-US" sz="2000" dirty="0" smtClean="0"/>
              <a:t>Chung (2014) </a:t>
            </a:r>
            <a:endParaRPr lang="en-US" sz="2000" dirty="0"/>
          </a:p>
        </p:txBody>
      </p:sp>
    </p:spTree>
    <p:extLst>
      <p:ext uri="{BB962C8B-B14F-4D97-AF65-F5344CB8AC3E}">
        <p14:creationId xmlns:p14="http://schemas.microsoft.com/office/powerpoint/2010/main" val="29558912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1-AM,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4</a:t>
            </a:fld>
            <a:endParaRPr lang="en-US"/>
          </a:p>
        </p:txBody>
      </p:sp>
      <p:sp>
        <p:nvSpPr>
          <p:cNvPr id="5" name="Title 4"/>
          <p:cNvSpPr>
            <a:spLocks noGrp="1"/>
          </p:cNvSpPr>
          <p:nvPr>
            <p:ph type="title"/>
          </p:nvPr>
        </p:nvSpPr>
        <p:spPr>
          <a:xfrm>
            <a:off x="467544" y="260648"/>
            <a:ext cx="8136904" cy="1143000"/>
          </a:xfrm>
        </p:spPr>
        <p:txBody>
          <a:bodyPr/>
          <a:lstStyle/>
          <a:p>
            <a:r>
              <a:rPr lang="en-US" sz="3600" dirty="0" smtClean="0"/>
              <a:t>Isle Madame Asset (</a:t>
            </a:r>
            <a:r>
              <a:rPr lang="en-US" sz="3600" dirty="0" err="1" smtClean="0"/>
              <a:t>Pakdel</a:t>
            </a:r>
            <a:r>
              <a:rPr lang="en-US" sz="3600" dirty="0" smtClean="0"/>
              <a:t> 2011)</a:t>
            </a:r>
            <a:endParaRPr lang="en-US" sz="3600"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556792"/>
            <a:ext cx="7560840" cy="4464496"/>
          </a:xfrm>
          <a:prstGeom prst="rect">
            <a:avLst/>
          </a:prstGeom>
          <a:noFill/>
          <a:ln>
            <a:noFill/>
          </a:ln>
        </p:spPr>
      </p:pic>
    </p:spTree>
    <p:extLst>
      <p:ext uri="{BB962C8B-B14F-4D97-AF65-F5344CB8AC3E}">
        <p14:creationId xmlns:p14="http://schemas.microsoft.com/office/powerpoint/2010/main" val="58674553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CA" smtClean="0"/>
              <a:t>PART 2-PM, November 12, 2016</a:t>
            </a:r>
            <a:endParaRPr lang="en-US"/>
          </a:p>
        </p:txBody>
      </p:sp>
      <p:sp>
        <p:nvSpPr>
          <p:cNvPr id="5" name="Footer Placeholder 4"/>
          <p:cNvSpPr>
            <a:spLocks noGrp="1"/>
          </p:cNvSpPr>
          <p:nvPr>
            <p:ph type="ftr" sz="quarter" idx="11"/>
          </p:nvPr>
        </p:nvSpPr>
        <p:spPr>
          <a:xfrm>
            <a:off x="4211961" y="6408738"/>
            <a:ext cx="2519040" cy="365125"/>
          </a:xfrm>
        </p:spPr>
        <p:txBody>
          <a:bodyPr/>
          <a:lstStyle/>
          <a:p>
            <a:pPr>
              <a:defRPr/>
            </a:pPr>
            <a:r>
              <a:rPr lang="en-US" smtClean="0"/>
              <a:t>China-ASEAN Advanced Academy on Oceans Law and Governance2</a:t>
            </a:r>
            <a:endParaRPr lang="en-US" dirty="0"/>
          </a:p>
        </p:txBody>
      </p:sp>
      <p:sp>
        <p:nvSpPr>
          <p:cNvPr id="6" name="Slide Number Placeholder 5"/>
          <p:cNvSpPr>
            <a:spLocks noGrp="1"/>
          </p:cNvSpPr>
          <p:nvPr>
            <p:ph type="sldNum" sz="quarter" idx="12"/>
          </p:nvPr>
        </p:nvSpPr>
        <p:spPr/>
        <p:txBody>
          <a:bodyPr/>
          <a:lstStyle/>
          <a:p>
            <a:pPr>
              <a:defRPr/>
            </a:pPr>
            <a:fld id="{DF648B21-2346-47DE-A0EB-A729AD9FD972}" type="slidenum">
              <a:rPr lang="en-US" smtClean="0"/>
              <a:pPr>
                <a:defRPr/>
              </a:pPr>
              <a:t>40</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039557038"/>
              </p:ext>
            </p:extLst>
          </p:nvPr>
        </p:nvGraphicFramePr>
        <p:xfrm>
          <a:off x="1331640" y="188640"/>
          <a:ext cx="7704856" cy="6185819"/>
        </p:xfrm>
        <a:graphic>
          <a:graphicData uri="http://schemas.openxmlformats.org/drawingml/2006/table">
            <a:tbl>
              <a:tblPr firstRow="1" firstCol="1" bandRow="1">
                <a:tableStyleId>{5C22544A-7EE6-4342-B048-85BDC9FD1C3A}</a:tableStyleId>
              </a:tblPr>
              <a:tblGrid>
                <a:gridCol w="2355152"/>
                <a:gridCol w="2253360"/>
                <a:gridCol w="1088409"/>
                <a:gridCol w="686343"/>
                <a:gridCol w="673520"/>
                <a:gridCol w="648072"/>
              </a:tblGrid>
              <a:tr h="473072">
                <a:tc>
                  <a:txBody>
                    <a:bodyPr/>
                    <a:lstStyle/>
                    <a:p>
                      <a:pPr marL="0" marR="0">
                        <a:lnSpc>
                          <a:spcPct val="115000"/>
                        </a:lnSpc>
                        <a:spcBef>
                          <a:spcPts val="0"/>
                        </a:spcBef>
                        <a:spcAft>
                          <a:spcPts val="0"/>
                        </a:spcAft>
                      </a:pPr>
                      <a:r>
                        <a:rPr lang="en-US" sz="1100" dirty="0">
                          <a:effectLst/>
                        </a:rPr>
                        <a:t>Dimension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nSpc>
                          <a:spcPct val="115000"/>
                        </a:lnSpc>
                        <a:spcBef>
                          <a:spcPts val="0"/>
                        </a:spcBef>
                        <a:spcAft>
                          <a:spcPts val="0"/>
                        </a:spcAft>
                      </a:pPr>
                      <a:r>
                        <a:rPr lang="en-US" sz="1100">
                          <a:effectLst/>
                        </a:rPr>
                        <a:t>Attribute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gn="ctr">
                        <a:lnSpc>
                          <a:spcPct val="115000"/>
                        </a:lnSpc>
                        <a:spcBef>
                          <a:spcPts val="0"/>
                        </a:spcBef>
                        <a:spcAft>
                          <a:spcPts val="0"/>
                        </a:spcAft>
                      </a:pPr>
                      <a:r>
                        <a:rPr lang="en-US" sz="1100">
                          <a:effectLst/>
                        </a:rPr>
                        <a:t>Charlottetown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gn="ctr">
                        <a:lnSpc>
                          <a:spcPct val="115000"/>
                        </a:lnSpc>
                        <a:spcBef>
                          <a:spcPts val="0"/>
                        </a:spcBef>
                        <a:spcAft>
                          <a:spcPts val="0"/>
                        </a:spcAft>
                      </a:pPr>
                      <a:r>
                        <a:rPr lang="en-US" sz="1100" dirty="0">
                          <a:solidFill>
                            <a:schemeClr val="tx1"/>
                          </a:solidFill>
                          <a:effectLst/>
                        </a:rPr>
                        <a:t>Isle</a:t>
                      </a:r>
                      <a:endParaRPr lang="en-US" sz="1200" dirty="0">
                        <a:solidFill>
                          <a:schemeClr val="tx1"/>
                        </a:solidFill>
                        <a:effectLst/>
                      </a:endParaRPr>
                    </a:p>
                    <a:p>
                      <a:pPr marL="0" marR="0" algn="ctr">
                        <a:lnSpc>
                          <a:spcPct val="115000"/>
                        </a:lnSpc>
                        <a:spcBef>
                          <a:spcPts val="0"/>
                        </a:spcBef>
                        <a:spcAft>
                          <a:spcPts val="0"/>
                        </a:spcAft>
                      </a:pPr>
                      <a:r>
                        <a:rPr lang="en-US" sz="1100" dirty="0">
                          <a:solidFill>
                            <a:schemeClr val="tx1"/>
                          </a:solidFill>
                          <a:effectLst/>
                        </a:rPr>
                        <a:t>Madame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solidFill>
                      <a:srgbClr val="FFFF00"/>
                    </a:solidFill>
                  </a:tcPr>
                </a:tc>
                <a:tc>
                  <a:txBody>
                    <a:bodyPr/>
                    <a:lstStyle/>
                    <a:p>
                      <a:pPr marL="0" marR="0" algn="ctr">
                        <a:lnSpc>
                          <a:spcPct val="115000"/>
                        </a:lnSpc>
                        <a:spcBef>
                          <a:spcPts val="0"/>
                        </a:spcBef>
                        <a:spcAft>
                          <a:spcPts val="0"/>
                        </a:spcAft>
                      </a:pPr>
                      <a:r>
                        <a:rPr lang="en-US" sz="1100">
                          <a:effectLst/>
                        </a:rPr>
                        <a:t>Gibsons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gn="ctr">
                        <a:lnSpc>
                          <a:spcPct val="115000"/>
                        </a:lnSpc>
                        <a:spcBef>
                          <a:spcPts val="0"/>
                        </a:spcBef>
                        <a:spcAft>
                          <a:spcPts val="0"/>
                        </a:spcAft>
                      </a:pPr>
                      <a:r>
                        <a:rPr lang="en-US" sz="1100" dirty="0">
                          <a:effectLst/>
                        </a:rPr>
                        <a:t>Iqaluit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r>
              <a:tr h="385468">
                <a:tc rowSpan="3">
                  <a:txBody>
                    <a:bodyPr/>
                    <a:lstStyle/>
                    <a:p>
                      <a:pPr marL="0" marR="0">
                        <a:lnSpc>
                          <a:spcPct val="115000"/>
                        </a:lnSpc>
                        <a:spcBef>
                          <a:spcPts val="0"/>
                        </a:spcBef>
                        <a:spcAft>
                          <a:spcPts val="0"/>
                        </a:spcAft>
                      </a:pPr>
                      <a:r>
                        <a:rPr lang="en-US" sz="1400" dirty="0">
                          <a:effectLst/>
                        </a:rPr>
                        <a:t>(1)</a:t>
                      </a:r>
                      <a:endParaRPr lang="en-US" sz="1600" dirty="0">
                        <a:effectLst/>
                      </a:endParaRPr>
                    </a:p>
                    <a:p>
                      <a:pPr marL="0" marR="0">
                        <a:lnSpc>
                          <a:spcPct val="115000"/>
                        </a:lnSpc>
                        <a:spcBef>
                          <a:spcPts val="0"/>
                        </a:spcBef>
                        <a:spcAft>
                          <a:spcPts val="0"/>
                        </a:spcAft>
                      </a:pPr>
                      <a:r>
                        <a:rPr lang="en-US" sz="1400" dirty="0">
                          <a:effectLst/>
                        </a:rPr>
                        <a:t>Plans, Local Governance &amp; Social Services (0.129)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nSpc>
                          <a:spcPct val="115000"/>
                        </a:lnSpc>
                        <a:spcBef>
                          <a:spcPts val="0"/>
                        </a:spcBef>
                        <a:spcAft>
                          <a:spcPts val="0"/>
                        </a:spcAft>
                      </a:pPr>
                      <a:r>
                        <a:rPr lang="en-US" sz="1100">
                          <a:effectLst/>
                        </a:rPr>
                        <a:t>Preparedness Planning (0.60)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nSpc>
                          <a:spcPct val="115000"/>
                        </a:lnSpc>
                        <a:spcBef>
                          <a:spcPts val="0"/>
                        </a:spcBef>
                        <a:spcAft>
                          <a:spcPts val="0"/>
                        </a:spcAft>
                      </a:pPr>
                      <a:r>
                        <a:rPr lang="en-CA" sz="1200">
                          <a:effectLst/>
                        </a:rPr>
                        <a:t>0.734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b="1" dirty="0">
                          <a:effectLst/>
                        </a:rPr>
                        <a:t>0.464</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solidFill>
                      <a:srgbClr val="FFFF00"/>
                    </a:solidFill>
                  </a:tcPr>
                </a:tc>
                <a:tc>
                  <a:txBody>
                    <a:bodyPr/>
                    <a:lstStyle/>
                    <a:p>
                      <a:pPr marL="0" marR="0">
                        <a:lnSpc>
                          <a:spcPct val="115000"/>
                        </a:lnSpc>
                        <a:spcBef>
                          <a:spcPts val="0"/>
                        </a:spcBef>
                        <a:spcAft>
                          <a:spcPts val="0"/>
                        </a:spcAft>
                      </a:pPr>
                      <a:r>
                        <a:rPr lang="en-CA" sz="1200">
                          <a:effectLst/>
                        </a:rPr>
                        <a:t>0.339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a:effectLst/>
                        </a:rPr>
                        <a:t>0.339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r>
              <a:tr h="385468">
                <a:tc vMerge="1">
                  <a:txBody>
                    <a:bodyPr/>
                    <a:lstStyle/>
                    <a:p>
                      <a:endParaRPr lang="en-US"/>
                    </a:p>
                  </a:txBody>
                  <a:tcPr/>
                </a:tc>
                <a:tc>
                  <a:txBody>
                    <a:bodyPr/>
                    <a:lstStyle/>
                    <a:p>
                      <a:pPr marL="0" marR="0">
                        <a:lnSpc>
                          <a:spcPct val="115000"/>
                        </a:lnSpc>
                        <a:spcBef>
                          <a:spcPts val="0"/>
                        </a:spcBef>
                        <a:spcAft>
                          <a:spcPts val="0"/>
                        </a:spcAft>
                      </a:pPr>
                      <a:r>
                        <a:rPr lang="en-US" sz="1100">
                          <a:effectLst/>
                        </a:rPr>
                        <a:t>Local Governance (0.20)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nSpc>
                          <a:spcPct val="115000"/>
                        </a:lnSpc>
                        <a:spcBef>
                          <a:spcPts val="0"/>
                        </a:spcBef>
                        <a:spcAft>
                          <a:spcPts val="0"/>
                        </a:spcAft>
                      </a:pPr>
                      <a:r>
                        <a:rPr lang="en-CA" sz="1200">
                          <a:effectLst/>
                        </a:rPr>
                        <a:t>0.750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b="1" dirty="0">
                          <a:effectLst/>
                        </a:rPr>
                        <a:t>0.450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solidFill>
                      <a:srgbClr val="FFFF00"/>
                    </a:solidFill>
                  </a:tcPr>
                </a:tc>
                <a:tc>
                  <a:txBody>
                    <a:bodyPr/>
                    <a:lstStyle/>
                    <a:p>
                      <a:pPr marL="0" marR="0">
                        <a:lnSpc>
                          <a:spcPct val="115000"/>
                        </a:lnSpc>
                        <a:spcBef>
                          <a:spcPts val="0"/>
                        </a:spcBef>
                        <a:spcAft>
                          <a:spcPts val="0"/>
                        </a:spcAft>
                      </a:pPr>
                      <a:r>
                        <a:rPr lang="en-CA" sz="1200">
                          <a:effectLst/>
                        </a:rPr>
                        <a:t>0.450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a:effectLst/>
                        </a:rPr>
                        <a:t>0.450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r>
              <a:tr h="385468">
                <a:tc vMerge="1">
                  <a:txBody>
                    <a:bodyPr/>
                    <a:lstStyle/>
                    <a:p>
                      <a:endParaRPr lang="en-US"/>
                    </a:p>
                  </a:txBody>
                  <a:tcPr/>
                </a:tc>
                <a:tc>
                  <a:txBody>
                    <a:bodyPr/>
                    <a:lstStyle/>
                    <a:p>
                      <a:pPr marL="0" marR="0">
                        <a:lnSpc>
                          <a:spcPct val="115000"/>
                        </a:lnSpc>
                        <a:spcBef>
                          <a:spcPts val="0"/>
                        </a:spcBef>
                        <a:spcAft>
                          <a:spcPts val="0"/>
                        </a:spcAft>
                      </a:pPr>
                      <a:r>
                        <a:rPr lang="en-US" sz="1100">
                          <a:effectLst/>
                        </a:rPr>
                        <a:t>Social Services (0.20)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nSpc>
                          <a:spcPct val="115000"/>
                        </a:lnSpc>
                        <a:spcBef>
                          <a:spcPts val="0"/>
                        </a:spcBef>
                        <a:spcAft>
                          <a:spcPts val="0"/>
                        </a:spcAft>
                      </a:pPr>
                      <a:r>
                        <a:rPr lang="en-CA" sz="1200">
                          <a:effectLst/>
                        </a:rPr>
                        <a:t>0.200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b="1" dirty="0">
                          <a:effectLst/>
                        </a:rPr>
                        <a:t>0.800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solidFill>
                      <a:srgbClr val="FFFF00"/>
                    </a:solidFill>
                  </a:tcPr>
                </a:tc>
                <a:tc>
                  <a:txBody>
                    <a:bodyPr/>
                    <a:lstStyle/>
                    <a:p>
                      <a:pPr marL="0" marR="0">
                        <a:lnSpc>
                          <a:spcPct val="115000"/>
                        </a:lnSpc>
                        <a:spcBef>
                          <a:spcPts val="0"/>
                        </a:spcBef>
                        <a:spcAft>
                          <a:spcPts val="0"/>
                        </a:spcAft>
                      </a:pPr>
                      <a:r>
                        <a:rPr lang="en-CA" sz="1200">
                          <a:effectLst/>
                        </a:rPr>
                        <a:t>0.800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a:effectLst/>
                        </a:rPr>
                        <a:t>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r>
              <a:tr h="385468">
                <a:tc rowSpan="2">
                  <a:txBody>
                    <a:bodyPr/>
                    <a:lstStyle/>
                    <a:p>
                      <a:pPr marL="0" marR="0">
                        <a:lnSpc>
                          <a:spcPct val="115000"/>
                        </a:lnSpc>
                        <a:spcBef>
                          <a:spcPts val="0"/>
                        </a:spcBef>
                        <a:spcAft>
                          <a:spcPts val="0"/>
                        </a:spcAft>
                      </a:pPr>
                      <a:r>
                        <a:rPr lang="en-US" sz="1400" dirty="0">
                          <a:effectLst/>
                        </a:rPr>
                        <a:t>(2)</a:t>
                      </a:r>
                      <a:endParaRPr lang="en-US" sz="1600" dirty="0">
                        <a:effectLst/>
                      </a:endParaRPr>
                    </a:p>
                    <a:p>
                      <a:pPr marL="0" marR="0">
                        <a:lnSpc>
                          <a:spcPct val="115000"/>
                        </a:lnSpc>
                        <a:spcBef>
                          <a:spcPts val="0"/>
                        </a:spcBef>
                        <a:spcAft>
                          <a:spcPts val="0"/>
                        </a:spcAft>
                      </a:pPr>
                      <a:r>
                        <a:rPr lang="en-US" sz="1400" dirty="0">
                          <a:effectLst/>
                        </a:rPr>
                        <a:t>Training, Education &amp; Community Awareness (0.259)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nSpc>
                          <a:spcPct val="115000"/>
                        </a:lnSpc>
                        <a:spcBef>
                          <a:spcPts val="0"/>
                        </a:spcBef>
                        <a:spcAft>
                          <a:spcPts val="0"/>
                        </a:spcAft>
                      </a:pPr>
                      <a:r>
                        <a:rPr lang="en-US" sz="1100">
                          <a:effectLst/>
                        </a:rPr>
                        <a:t>Capacity Building (0.50)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nSpc>
                          <a:spcPct val="115000"/>
                        </a:lnSpc>
                        <a:spcBef>
                          <a:spcPts val="0"/>
                        </a:spcBef>
                        <a:spcAft>
                          <a:spcPts val="0"/>
                        </a:spcAft>
                      </a:pPr>
                      <a:r>
                        <a:rPr lang="en-CA" sz="1200">
                          <a:effectLst/>
                        </a:rPr>
                        <a:t>0.500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b="1" dirty="0">
                          <a:effectLst/>
                        </a:rPr>
                        <a:t>0.500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solidFill>
                      <a:srgbClr val="FFFF00"/>
                    </a:solidFill>
                  </a:tcPr>
                </a:tc>
                <a:tc>
                  <a:txBody>
                    <a:bodyPr/>
                    <a:lstStyle/>
                    <a:p>
                      <a:pPr marL="0" marR="0">
                        <a:lnSpc>
                          <a:spcPct val="115000"/>
                        </a:lnSpc>
                        <a:spcBef>
                          <a:spcPts val="0"/>
                        </a:spcBef>
                        <a:spcAft>
                          <a:spcPts val="0"/>
                        </a:spcAft>
                      </a:pPr>
                      <a:r>
                        <a:rPr lang="en-CA" sz="1200">
                          <a:effectLst/>
                        </a:rPr>
                        <a:t>0.250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a:effectLst/>
                        </a:rPr>
                        <a:t>0.375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r>
              <a:tr h="385468">
                <a:tc vMerge="1">
                  <a:txBody>
                    <a:bodyPr/>
                    <a:lstStyle/>
                    <a:p>
                      <a:endParaRPr lang="en-US"/>
                    </a:p>
                  </a:txBody>
                  <a:tcPr/>
                </a:tc>
                <a:tc>
                  <a:txBody>
                    <a:bodyPr/>
                    <a:lstStyle/>
                    <a:p>
                      <a:pPr marL="0" marR="0">
                        <a:lnSpc>
                          <a:spcPct val="115000"/>
                        </a:lnSpc>
                        <a:spcBef>
                          <a:spcPts val="0"/>
                        </a:spcBef>
                        <a:spcAft>
                          <a:spcPts val="0"/>
                        </a:spcAft>
                      </a:pPr>
                      <a:r>
                        <a:rPr lang="en-US" sz="1100">
                          <a:effectLst/>
                        </a:rPr>
                        <a:t>Public Awareness (0.50)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nSpc>
                          <a:spcPct val="115000"/>
                        </a:lnSpc>
                        <a:spcBef>
                          <a:spcPts val="0"/>
                        </a:spcBef>
                        <a:spcAft>
                          <a:spcPts val="0"/>
                        </a:spcAft>
                      </a:pPr>
                      <a:r>
                        <a:rPr lang="en-CA" sz="1200">
                          <a:effectLst/>
                        </a:rPr>
                        <a:t>0.467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b="1" dirty="0">
                          <a:effectLst/>
                        </a:rPr>
                        <a:t>0.305</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solidFill>
                      <a:srgbClr val="FFFF00"/>
                    </a:solidFill>
                  </a:tcPr>
                </a:tc>
                <a:tc>
                  <a:txBody>
                    <a:bodyPr/>
                    <a:lstStyle/>
                    <a:p>
                      <a:pPr marL="0" marR="0">
                        <a:lnSpc>
                          <a:spcPct val="115000"/>
                        </a:lnSpc>
                        <a:spcBef>
                          <a:spcPts val="0"/>
                        </a:spcBef>
                        <a:spcAft>
                          <a:spcPts val="0"/>
                        </a:spcAft>
                      </a:pPr>
                      <a:r>
                        <a:rPr lang="en-CA" sz="1200">
                          <a:effectLst/>
                        </a:rPr>
                        <a:t>0.263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a:effectLst/>
                        </a:rPr>
                        <a:t>0.473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r>
              <a:tr h="385468">
                <a:tc rowSpan="3">
                  <a:txBody>
                    <a:bodyPr/>
                    <a:lstStyle/>
                    <a:p>
                      <a:pPr marL="0" marR="0">
                        <a:lnSpc>
                          <a:spcPct val="115000"/>
                        </a:lnSpc>
                        <a:spcBef>
                          <a:spcPts val="0"/>
                        </a:spcBef>
                        <a:spcAft>
                          <a:spcPts val="0"/>
                        </a:spcAft>
                      </a:pPr>
                      <a:r>
                        <a:rPr lang="en-US" sz="1400" dirty="0">
                          <a:effectLst/>
                        </a:rPr>
                        <a:t>(3)</a:t>
                      </a:r>
                      <a:endParaRPr lang="en-US" sz="1600" dirty="0">
                        <a:effectLst/>
                      </a:endParaRPr>
                    </a:p>
                    <a:p>
                      <a:pPr marL="0" marR="0">
                        <a:lnSpc>
                          <a:spcPct val="115000"/>
                        </a:lnSpc>
                        <a:spcBef>
                          <a:spcPts val="0"/>
                        </a:spcBef>
                        <a:spcAft>
                          <a:spcPts val="0"/>
                        </a:spcAft>
                      </a:pPr>
                      <a:r>
                        <a:rPr lang="en-US" sz="1400" dirty="0">
                          <a:effectLst/>
                        </a:rPr>
                        <a:t>Resources &amp; Emergency Services (0.195)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nSpc>
                          <a:spcPct val="115000"/>
                        </a:lnSpc>
                        <a:spcBef>
                          <a:spcPts val="0"/>
                        </a:spcBef>
                        <a:spcAft>
                          <a:spcPts val="0"/>
                        </a:spcAft>
                      </a:pPr>
                      <a:r>
                        <a:rPr lang="en-US" sz="1100">
                          <a:effectLst/>
                        </a:rPr>
                        <a:t>Incident Command Sys. (0.333)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nSpc>
                          <a:spcPct val="115000"/>
                        </a:lnSpc>
                        <a:spcBef>
                          <a:spcPts val="0"/>
                        </a:spcBef>
                        <a:spcAft>
                          <a:spcPts val="0"/>
                        </a:spcAft>
                      </a:pPr>
                      <a:r>
                        <a:rPr lang="en-CA" sz="1200">
                          <a:effectLst/>
                        </a:rPr>
                        <a:t>1.000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b="1" dirty="0">
                          <a:effectLst/>
                        </a:rPr>
                        <a:t>1.000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solidFill>
                      <a:srgbClr val="FFFF00"/>
                    </a:solidFill>
                  </a:tcPr>
                </a:tc>
                <a:tc>
                  <a:txBody>
                    <a:bodyPr/>
                    <a:lstStyle/>
                    <a:p>
                      <a:pPr marL="0" marR="0">
                        <a:lnSpc>
                          <a:spcPct val="115000"/>
                        </a:lnSpc>
                        <a:spcBef>
                          <a:spcPts val="0"/>
                        </a:spcBef>
                        <a:spcAft>
                          <a:spcPts val="0"/>
                        </a:spcAft>
                      </a:pPr>
                      <a:r>
                        <a:rPr lang="en-CA" sz="1200">
                          <a:effectLst/>
                        </a:rPr>
                        <a:t>1.000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a:effectLst/>
                        </a:rPr>
                        <a:t>1.000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r>
              <a:tr h="385468">
                <a:tc vMerge="1">
                  <a:txBody>
                    <a:bodyPr/>
                    <a:lstStyle/>
                    <a:p>
                      <a:endParaRPr lang="en-US"/>
                    </a:p>
                  </a:txBody>
                  <a:tcPr/>
                </a:tc>
                <a:tc>
                  <a:txBody>
                    <a:bodyPr/>
                    <a:lstStyle/>
                    <a:p>
                      <a:pPr marL="0" marR="0">
                        <a:lnSpc>
                          <a:spcPct val="115000"/>
                        </a:lnSpc>
                        <a:spcBef>
                          <a:spcPts val="0"/>
                        </a:spcBef>
                        <a:spcAft>
                          <a:spcPts val="0"/>
                        </a:spcAft>
                      </a:pPr>
                      <a:r>
                        <a:rPr lang="en-US" sz="1100">
                          <a:effectLst/>
                        </a:rPr>
                        <a:t>Resources (0.333)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nSpc>
                          <a:spcPct val="115000"/>
                        </a:lnSpc>
                        <a:spcBef>
                          <a:spcPts val="0"/>
                        </a:spcBef>
                        <a:spcAft>
                          <a:spcPts val="0"/>
                        </a:spcAft>
                      </a:pPr>
                      <a:r>
                        <a:rPr lang="en-CA" sz="1200">
                          <a:effectLst/>
                        </a:rPr>
                        <a:t>0.567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b="1" dirty="0">
                          <a:effectLst/>
                        </a:rPr>
                        <a:t>0.279</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solidFill>
                      <a:srgbClr val="FFFF00"/>
                    </a:solidFill>
                  </a:tcPr>
                </a:tc>
                <a:tc>
                  <a:txBody>
                    <a:bodyPr/>
                    <a:lstStyle/>
                    <a:p>
                      <a:pPr marL="0" marR="0">
                        <a:lnSpc>
                          <a:spcPct val="115000"/>
                        </a:lnSpc>
                        <a:spcBef>
                          <a:spcPts val="0"/>
                        </a:spcBef>
                        <a:spcAft>
                          <a:spcPts val="0"/>
                        </a:spcAft>
                      </a:pPr>
                      <a:r>
                        <a:rPr lang="en-CA" sz="1200">
                          <a:effectLst/>
                        </a:rPr>
                        <a:t>0.279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a:effectLst/>
                        </a:rPr>
                        <a:t>0.246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r>
              <a:tr h="385468">
                <a:tc vMerge="1">
                  <a:txBody>
                    <a:bodyPr/>
                    <a:lstStyle/>
                    <a:p>
                      <a:endParaRPr lang="en-US"/>
                    </a:p>
                  </a:txBody>
                  <a:tcPr/>
                </a:tc>
                <a:tc>
                  <a:txBody>
                    <a:bodyPr/>
                    <a:lstStyle/>
                    <a:p>
                      <a:pPr marL="0" marR="0">
                        <a:lnSpc>
                          <a:spcPct val="115000"/>
                        </a:lnSpc>
                        <a:spcBef>
                          <a:spcPts val="0"/>
                        </a:spcBef>
                        <a:spcAft>
                          <a:spcPts val="0"/>
                        </a:spcAft>
                      </a:pPr>
                      <a:r>
                        <a:rPr lang="en-US" sz="1100">
                          <a:effectLst/>
                        </a:rPr>
                        <a:t>Emergency Operations (0.333)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nSpc>
                          <a:spcPct val="115000"/>
                        </a:lnSpc>
                        <a:spcBef>
                          <a:spcPts val="0"/>
                        </a:spcBef>
                        <a:spcAft>
                          <a:spcPts val="0"/>
                        </a:spcAft>
                      </a:pPr>
                      <a:r>
                        <a:rPr lang="en-CA" sz="1200">
                          <a:effectLst/>
                        </a:rPr>
                        <a:t>0.334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b="1" dirty="0">
                          <a:effectLst/>
                        </a:rPr>
                        <a:t>0.334</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solidFill>
                      <a:srgbClr val="FFFF00"/>
                    </a:solidFill>
                  </a:tcPr>
                </a:tc>
                <a:tc>
                  <a:txBody>
                    <a:bodyPr/>
                    <a:lstStyle/>
                    <a:p>
                      <a:pPr marL="0" marR="0">
                        <a:lnSpc>
                          <a:spcPct val="115000"/>
                        </a:lnSpc>
                        <a:spcBef>
                          <a:spcPts val="0"/>
                        </a:spcBef>
                        <a:spcAft>
                          <a:spcPts val="0"/>
                        </a:spcAft>
                      </a:pPr>
                      <a:r>
                        <a:rPr lang="en-CA" sz="1200">
                          <a:effectLst/>
                        </a:rPr>
                        <a:t>0.334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a:effectLst/>
                        </a:rPr>
                        <a:t>0.334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r>
              <a:tr h="385468">
                <a:tc rowSpan="2">
                  <a:txBody>
                    <a:bodyPr/>
                    <a:lstStyle/>
                    <a:p>
                      <a:pPr marL="0" marR="0">
                        <a:lnSpc>
                          <a:spcPct val="115000"/>
                        </a:lnSpc>
                        <a:spcBef>
                          <a:spcPts val="0"/>
                        </a:spcBef>
                        <a:spcAft>
                          <a:spcPts val="0"/>
                        </a:spcAft>
                      </a:pPr>
                      <a:r>
                        <a:rPr lang="en-US" sz="1400" dirty="0">
                          <a:effectLst/>
                        </a:rPr>
                        <a:t>(4)</a:t>
                      </a:r>
                      <a:endParaRPr lang="en-US" sz="1600" dirty="0">
                        <a:effectLst/>
                      </a:endParaRPr>
                    </a:p>
                    <a:p>
                      <a:pPr marL="0" marR="0">
                        <a:lnSpc>
                          <a:spcPct val="115000"/>
                        </a:lnSpc>
                        <a:spcBef>
                          <a:spcPts val="0"/>
                        </a:spcBef>
                        <a:spcAft>
                          <a:spcPts val="0"/>
                        </a:spcAft>
                      </a:pPr>
                      <a:r>
                        <a:rPr lang="en-US" sz="1400" dirty="0">
                          <a:effectLst/>
                        </a:rPr>
                        <a:t>Communication &amp; Collaboration (0.195)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nSpc>
                          <a:spcPct val="115000"/>
                        </a:lnSpc>
                        <a:spcBef>
                          <a:spcPts val="0"/>
                        </a:spcBef>
                        <a:spcAft>
                          <a:spcPts val="0"/>
                        </a:spcAft>
                      </a:pPr>
                      <a:r>
                        <a:rPr lang="en-US" sz="1100">
                          <a:effectLst/>
                        </a:rPr>
                        <a:t>Early Warning &amp; Public Information (0.666)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nSpc>
                          <a:spcPct val="115000"/>
                        </a:lnSpc>
                        <a:spcBef>
                          <a:spcPts val="0"/>
                        </a:spcBef>
                        <a:spcAft>
                          <a:spcPts val="0"/>
                        </a:spcAft>
                      </a:pPr>
                      <a:r>
                        <a:rPr lang="en-CA" sz="1200">
                          <a:effectLst/>
                        </a:rPr>
                        <a:t>0.647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b="1" dirty="0">
                          <a:effectLst/>
                        </a:rPr>
                        <a:t>0.500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solidFill>
                      <a:srgbClr val="FFFF00"/>
                    </a:solidFill>
                  </a:tcPr>
                </a:tc>
                <a:tc>
                  <a:txBody>
                    <a:bodyPr/>
                    <a:lstStyle/>
                    <a:p>
                      <a:pPr marL="0" marR="0">
                        <a:lnSpc>
                          <a:spcPct val="115000"/>
                        </a:lnSpc>
                        <a:spcBef>
                          <a:spcPts val="0"/>
                        </a:spcBef>
                        <a:spcAft>
                          <a:spcPts val="0"/>
                        </a:spcAft>
                      </a:pPr>
                      <a:r>
                        <a:rPr lang="en-CA" sz="1200">
                          <a:effectLst/>
                        </a:rPr>
                        <a:t>0.433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a:effectLst/>
                        </a:rPr>
                        <a:t>0.373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r>
              <a:tr h="385468">
                <a:tc vMerge="1">
                  <a:txBody>
                    <a:bodyPr/>
                    <a:lstStyle/>
                    <a:p>
                      <a:endParaRPr lang="en-US"/>
                    </a:p>
                  </a:txBody>
                  <a:tcPr/>
                </a:tc>
                <a:tc>
                  <a:txBody>
                    <a:bodyPr/>
                    <a:lstStyle/>
                    <a:p>
                      <a:pPr marL="0" marR="0">
                        <a:lnSpc>
                          <a:spcPct val="115000"/>
                        </a:lnSpc>
                        <a:spcBef>
                          <a:spcPts val="0"/>
                        </a:spcBef>
                        <a:spcAft>
                          <a:spcPts val="0"/>
                        </a:spcAft>
                      </a:pPr>
                      <a:r>
                        <a:rPr lang="en-US" sz="1100">
                          <a:effectLst/>
                        </a:rPr>
                        <a:t>Community Collaborative Networking (0.333)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nSpc>
                          <a:spcPct val="115000"/>
                        </a:lnSpc>
                        <a:spcBef>
                          <a:spcPts val="0"/>
                        </a:spcBef>
                        <a:spcAft>
                          <a:spcPts val="0"/>
                        </a:spcAft>
                      </a:pPr>
                      <a:r>
                        <a:rPr lang="en-CA" sz="1200">
                          <a:effectLst/>
                        </a:rPr>
                        <a:t>0.600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b="1" dirty="0">
                          <a:effectLst/>
                        </a:rPr>
                        <a:t>0.800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solidFill>
                      <a:srgbClr val="FFFF00"/>
                    </a:solidFill>
                  </a:tcPr>
                </a:tc>
                <a:tc>
                  <a:txBody>
                    <a:bodyPr/>
                    <a:lstStyle/>
                    <a:p>
                      <a:pPr marL="0" marR="0">
                        <a:lnSpc>
                          <a:spcPct val="115000"/>
                        </a:lnSpc>
                        <a:spcBef>
                          <a:spcPts val="0"/>
                        </a:spcBef>
                        <a:spcAft>
                          <a:spcPts val="0"/>
                        </a:spcAft>
                      </a:pPr>
                      <a:r>
                        <a:rPr lang="en-CA" sz="1200" dirty="0">
                          <a:effectLst/>
                        </a:rPr>
                        <a:t>0.500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a:effectLst/>
                        </a:rPr>
                        <a:t>0.700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r>
              <a:tr h="385468">
                <a:tc rowSpan="3">
                  <a:txBody>
                    <a:bodyPr/>
                    <a:lstStyle/>
                    <a:p>
                      <a:pPr marL="0" marR="0">
                        <a:lnSpc>
                          <a:spcPct val="115000"/>
                        </a:lnSpc>
                        <a:spcBef>
                          <a:spcPts val="0"/>
                        </a:spcBef>
                        <a:spcAft>
                          <a:spcPts val="0"/>
                        </a:spcAft>
                      </a:pPr>
                      <a:r>
                        <a:rPr lang="en-US" sz="1400" dirty="0">
                          <a:effectLst/>
                        </a:rPr>
                        <a:t>(5)</a:t>
                      </a:r>
                      <a:endParaRPr lang="en-US" sz="1600" dirty="0">
                        <a:effectLst/>
                      </a:endParaRPr>
                    </a:p>
                    <a:p>
                      <a:pPr marL="0" marR="0">
                        <a:lnSpc>
                          <a:spcPct val="115000"/>
                        </a:lnSpc>
                        <a:spcBef>
                          <a:spcPts val="0"/>
                        </a:spcBef>
                        <a:spcAft>
                          <a:spcPts val="0"/>
                        </a:spcAft>
                      </a:pPr>
                      <a:r>
                        <a:rPr lang="en-US" sz="1400" dirty="0">
                          <a:effectLst/>
                        </a:rPr>
                        <a:t>Monitoring &amp; Forecasting (0.221)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nSpc>
                          <a:spcPct val="115000"/>
                        </a:lnSpc>
                        <a:spcBef>
                          <a:spcPts val="0"/>
                        </a:spcBef>
                        <a:spcAft>
                          <a:spcPts val="0"/>
                        </a:spcAft>
                      </a:pPr>
                      <a:r>
                        <a:rPr lang="en-US" sz="1100">
                          <a:effectLst/>
                        </a:rPr>
                        <a:t>Data Collection &amp; Management (0.20)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nSpc>
                          <a:spcPct val="115000"/>
                        </a:lnSpc>
                        <a:spcBef>
                          <a:spcPts val="0"/>
                        </a:spcBef>
                        <a:spcAft>
                          <a:spcPts val="0"/>
                        </a:spcAft>
                      </a:pPr>
                      <a:r>
                        <a:rPr lang="en-CA" sz="1200">
                          <a:effectLst/>
                        </a:rPr>
                        <a:t>0.333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b="1" dirty="0">
                          <a:effectLst/>
                        </a:rPr>
                        <a:t>0.111</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solidFill>
                      <a:srgbClr val="FFFF00"/>
                    </a:solidFill>
                  </a:tcPr>
                </a:tc>
                <a:tc>
                  <a:txBody>
                    <a:bodyPr/>
                    <a:lstStyle/>
                    <a:p>
                      <a:pPr marL="0" marR="0">
                        <a:lnSpc>
                          <a:spcPct val="115000"/>
                        </a:lnSpc>
                        <a:spcBef>
                          <a:spcPts val="0"/>
                        </a:spcBef>
                        <a:spcAft>
                          <a:spcPts val="0"/>
                        </a:spcAft>
                      </a:pPr>
                      <a:r>
                        <a:rPr lang="en-CA" sz="1200">
                          <a:effectLst/>
                        </a:rPr>
                        <a:t>0.167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a:effectLst/>
                        </a:rPr>
                        <a:t>0.056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r>
              <a:tr h="385468">
                <a:tc vMerge="1">
                  <a:txBody>
                    <a:bodyPr/>
                    <a:lstStyle/>
                    <a:p>
                      <a:endParaRPr lang="en-US"/>
                    </a:p>
                  </a:txBody>
                  <a:tcPr/>
                </a:tc>
                <a:tc>
                  <a:txBody>
                    <a:bodyPr/>
                    <a:lstStyle/>
                    <a:p>
                      <a:pPr marL="0" marR="0">
                        <a:lnSpc>
                          <a:spcPct val="115000"/>
                        </a:lnSpc>
                        <a:spcBef>
                          <a:spcPts val="0"/>
                        </a:spcBef>
                        <a:spcAft>
                          <a:spcPts val="0"/>
                        </a:spcAft>
                      </a:pPr>
                      <a:r>
                        <a:rPr lang="en-US" sz="1100">
                          <a:effectLst/>
                        </a:rPr>
                        <a:t>Hazard &amp; Vulnerability Analysis (0.40)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nSpc>
                          <a:spcPct val="115000"/>
                        </a:lnSpc>
                        <a:spcBef>
                          <a:spcPts val="0"/>
                        </a:spcBef>
                        <a:spcAft>
                          <a:spcPts val="0"/>
                        </a:spcAft>
                      </a:pPr>
                      <a:r>
                        <a:rPr lang="en-CA" sz="1200">
                          <a:effectLst/>
                        </a:rPr>
                        <a:t>0.820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b="1" dirty="0">
                          <a:effectLst/>
                        </a:rPr>
                        <a:t>0.489</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solidFill>
                      <a:srgbClr val="FFFF00"/>
                    </a:solidFill>
                  </a:tcPr>
                </a:tc>
                <a:tc>
                  <a:txBody>
                    <a:bodyPr/>
                    <a:lstStyle/>
                    <a:p>
                      <a:pPr marL="0" marR="0">
                        <a:lnSpc>
                          <a:spcPct val="115000"/>
                        </a:lnSpc>
                        <a:spcBef>
                          <a:spcPts val="0"/>
                        </a:spcBef>
                        <a:spcAft>
                          <a:spcPts val="0"/>
                        </a:spcAft>
                      </a:pPr>
                      <a:r>
                        <a:rPr lang="en-CA" sz="1200" dirty="0">
                          <a:effectLst/>
                        </a:rPr>
                        <a:t>0.410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a:effectLst/>
                        </a:rPr>
                        <a:t>0.302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r>
              <a:tr h="385468">
                <a:tc vMerge="1">
                  <a:txBody>
                    <a:bodyPr/>
                    <a:lstStyle/>
                    <a:p>
                      <a:endParaRPr lang="en-US"/>
                    </a:p>
                  </a:txBody>
                  <a:tcPr/>
                </a:tc>
                <a:tc>
                  <a:txBody>
                    <a:bodyPr/>
                    <a:lstStyle/>
                    <a:p>
                      <a:pPr marL="0" marR="0">
                        <a:lnSpc>
                          <a:spcPct val="115000"/>
                        </a:lnSpc>
                        <a:spcBef>
                          <a:spcPts val="0"/>
                        </a:spcBef>
                        <a:spcAft>
                          <a:spcPts val="0"/>
                        </a:spcAft>
                      </a:pPr>
                      <a:r>
                        <a:rPr lang="en-US" sz="1100">
                          <a:effectLst/>
                        </a:rPr>
                        <a:t>Environmental Forecasting (0.40)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nSpc>
                          <a:spcPct val="115000"/>
                        </a:lnSpc>
                        <a:spcBef>
                          <a:spcPts val="0"/>
                        </a:spcBef>
                        <a:spcAft>
                          <a:spcPts val="0"/>
                        </a:spcAft>
                      </a:pPr>
                      <a:r>
                        <a:rPr lang="en-CA" sz="1200">
                          <a:effectLst/>
                        </a:rPr>
                        <a:t>0.778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b="1" dirty="0">
                          <a:effectLst/>
                        </a:rPr>
                        <a:t>0.389</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solidFill>
                      <a:srgbClr val="FFFF00"/>
                    </a:solidFill>
                  </a:tcPr>
                </a:tc>
                <a:tc>
                  <a:txBody>
                    <a:bodyPr/>
                    <a:lstStyle/>
                    <a:p>
                      <a:pPr marL="0" marR="0">
                        <a:lnSpc>
                          <a:spcPct val="115000"/>
                        </a:lnSpc>
                        <a:spcBef>
                          <a:spcPts val="0"/>
                        </a:spcBef>
                        <a:spcAft>
                          <a:spcPts val="0"/>
                        </a:spcAft>
                      </a:pPr>
                      <a:r>
                        <a:rPr lang="en-CA" sz="1200" dirty="0">
                          <a:effectLst/>
                        </a:rPr>
                        <a:t>0.389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nSpc>
                          <a:spcPct val="115000"/>
                        </a:lnSpc>
                        <a:spcBef>
                          <a:spcPts val="0"/>
                        </a:spcBef>
                        <a:spcAft>
                          <a:spcPts val="0"/>
                        </a:spcAft>
                      </a:pPr>
                      <a:r>
                        <a:rPr lang="en-CA" sz="1200">
                          <a:effectLst/>
                        </a:rPr>
                        <a:t>0.611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r>
              <a:tr h="420508">
                <a:tc>
                  <a:txBody>
                    <a:bodyPr/>
                    <a:lstStyle/>
                    <a:p>
                      <a:pPr marL="0" marR="0" algn="r">
                        <a:lnSpc>
                          <a:spcPct val="115000"/>
                        </a:lnSpc>
                        <a:spcBef>
                          <a:spcPts val="0"/>
                        </a:spcBef>
                        <a:spcAft>
                          <a:spcPts val="0"/>
                        </a:spcAft>
                      </a:pPr>
                      <a:r>
                        <a:rPr lang="en-US" sz="1400" dirty="0">
                          <a:effectLst/>
                        </a:rPr>
                        <a:t>Aggregate Preparedness &amp; Response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gn="r">
                        <a:lnSpc>
                          <a:spcPct val="115000"/>
                        </a:lnSpc>
                        <a:spcBef>
                          <a:spcPts val="0"/>
                        </a:spcBef>
                        <a:spcAft>
                          <a:spcPts val="0"/>
                        </a:spcAft>
                      </a:pPr>
                      <a:r>
                        <a:rPr lang="en-US" sz="1100" dirty="0">
                          <a:effectLst/>
                        </a:rPr>
                        <a:t> </a:t>
                      </a:r>
                      <a:endParaRPr lang="en-US" sz="1200" dirty="0">
                        <a:effectLst/>
                      </a:endParaRPr>
                    </a:p>
                    <a:p>
                      <a:pPr marL="0" marR="0" algn="r">
                        <a:lnSpc>
                          <a:spcPct val="115000"/>
                        </a:lnSpc>
                        <a:spcBef>
                          <a:spcPts val="0"/>
                        </a:spcBef>
                        <a:spcAft>
                          <a:spcPts val="0"/>
                        </a:spcAft>
                      </a:pPr>
                      <a:r>
                        <a:rPr lang="en-US" sz="1600" b="1" dirty="0">
                          <a:effectLst/>
                        </a:rPr>
                        <a:t>Index Value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ctr"/>
                </a:tc>
                <a:tc>
                  <a:txBody>
                    <a:bodyPr/>
                    <a:lstStyle/>
                    <a:p>
                      <a:pPr marL="0" marR="0" algn="r">
                        <a:lnSpc>
                          <a:spcPct val="115000"/>
                        </a:lnSpc>
                        <a:spcBef>
                          <a:spcPts val="0"/>
                        </a:spcBef>
                        <a:spcAft>
                          <a:spcPts val="0"/>
                        </a:spcAft>
                      </a:pPr>
                      <a:r>
                        <a:rPr lang="en-CA" sz="1400" dirty="0">
                          <a:effectLst/>
                        </a:rPr>
                        <a:t>0.609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gn="r">
                        <a:lnSpc>
                          <a:spcPct val="115000"/>
                        </a:lnSpc>
                        <a:spcBef>
                          <a:spcPts val="0"/>
                        </a:spcBef>
                        <a:spcAft>
                          <a:spcPts val="0"/>
                        </a:spcAft>
                      </a:pPr>
                      <a:r>
                        <a:rPr lang="en-CA" sz="1400" b="1" dirty="0">
                          <a:effectLst/>
                        </a:rPr>
                        <a:t>0.477</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solidFill>
                      <a:srgbClr val="FFFF00"/>
                    </a:solidFill>
                  </a:tcPr>
                </a:tc>
                <a:tc>
                  <a:txBody>
                    <a:bodyPr/>
                    <a:lstStyle/>
                    <a:p>
                      <a:pPr marL="0" marR="0" algn="r">
                        <a:lnSpc>
                          <a:spcPct val="115000"/>
                        </a:lnSpc>
                        <a:spcBef>
                          <a:spcPts val="0"/>
                        </a:spcBef>
                        <a:spcAft>
                          <a:spcPts val="0"/>
                        </a:spcAft>
                      </a:pPr>
                      <a:r>
                        <a:rPr lang="en-CA" sz="1400" dirty="0">
                          <a:effectLst/>
                        </a:rPr>
                        <a:t>0.396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c>
                  <a:txBody>
                    <a:bodyPr/>
                    <a:lstStyle/>
                    <a:p>
                      <a:pPr marL="0" marR="0" algn="r">
                        <a:lnSpc>
                          <a:spcPct val="115000"/>
                        </a:lnSpc>
                        <a:spcBef>
                          <a:spcPts val="0"/>
                        </a:spcBef>
                        <a:spcAft>
                          <a:spcPts val="0"/>
                        </a:spcAft>
                      </a:pPr>
                      <a:r>
                        <a:rPr lang="en-CA" sz="1400" dirty="0">
                          <a:effectLst/>
                        </a:rPr>
                        <a:t>0.427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668" marR="39668" marT="0" marB="0" anchor="b"/>
                </a:tc>
              </a:tr>
            </a:tbl>
          </a:graphicData>
        </a:graphic>
      </p:graphicFrame>
      <p:sp>
        <p:nvSpPr>
          <p:cNvPr id="8" name="Rectangle 1"/>
          <p:cNvSpPr>
            <a:spLocks noChangeArrowheads="1"/>
          </p:cNvSpPr>
          <p:nvPr/>
        </p:nvSpPr>
        <p:spPr bwMode="auto">
          <a:xfrm>
            <a:off x="-2677572" y="2296784"/>
            <a:ext cx="17147260" cy="79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9" name="TextBox 8"/>
          <p:cNvSpPr txBox="1"/>
          <p:nvPr/>
        </p:nvSpPr>
        <p:spPr>
          <a:xfrm>
            <a:off x="18728" y="1988840"/>
            <a:ext cx="1351902" cy="2831545"/>
          </a:xfrm>
          <a:prstGeom prst="rect">
            <a:avLst/>
          </a:prstGeom>
          <a:noFill/>
        </p:spPr>
        <p:txBody>
          <a:bodyPr wrap="none" rtlCol="0">
            <a:spAutoFit/>
          </a:bodyPr>
          <a:lstStyle/>
          <a:p>
            <a:r>
              <a:rPr lang="en-US" dirty="0" smtClean="0"/>
              <a:t>Community</a:t>
            </a:r>
          </a:p>
          <a:p>
            <a:r>
              <a:rPr lang="en-US" dirty="0" smtClean="0"/>
              <a:t>Prepared-</a:t>
            </a:r>
          </a:p>
          <a:p>
            <a:r>
              <a:rPr lang="en-US" dirty="0" smtClean="0"/>
              <a:t>ness</a:t>
            </a:r>
          </a:p>
          <a:p>
            <a:r>
              <a:rPr lang="en-US" dirty="0" smtClean="0"/>
              <a:t>Index</a:t>
            </a:r>
          </a:p>
          <a:p>
            <a:endParaRPr lang="en-US" dirty="0" smtClean="0"/>
          </a:p>
          <a:p>
            <a:endParaRPr lang="en-US" dirty="0"/>
          </a:p>
          <a:p>
            <a:r>
              <a:rPr lang="en-US" sz="1400" dirty="0" smtClean="0"/>
              <a:t>Chung,</a:t>
            </a:r>
          </a:p>
          <a:p>
            <a:r>
              <a:rPr lang="en-US" sz="1400" dirty="0" smtClean="0"/>
              <a:t>Mercer Clarke</a:t>
            </a:r>
          </a:p>
          <a:p>
            <a:r>
              <a:rPr lang="en-US" sz="1400" dirty="0"/>
              <a:t>a</a:t>
            </a:r>
            <a:r>
              <a:rPr lang="en-US" sz="1400" dirty="0" smtClean="0"/>
              <a:t>nd</a:t>
            </a:r>
          </a:p>
          <a:p>
            <a:r>
              <a:rPr lang="en-US" sz="1400" dirty="0" smtClean="0"/>
              <a:t>Lane </a:t>
            </a:r>
          </a:p>
          <a:p>
            <a:r>
              <a:rPr lang="en-US" sz="1400" dirty="0" smtClean="0"/>
              <a:t>(in progress)</a:t>
            </a:r>
            <a:endParaRPr lang="en-US" sz="1400" dirty="0"/>
          </a:p>
        </p:txBody>
      </p:sp>
    </p:spTree>
    <p:extLst>
      <p:ext uri="{BB962C8B-B14F-4D97-AF65-F5344CB8AC3E}">
        <p14:creationId xmlns:p14="http://schemas.microsoft.com/office/powerpoint/2010/main" val="306218723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323528" y="1340768"/>
            <a:ext cx="8280920" cy="3416300"/>
          </a:xfrm>
          <a:prstGeom prst="rect">
            <a:avLst/>
          </a:prstGeom>
        </p:spPr>
        <p:txBody>
          <a:bodyPr>
            <a:noAutofit/>
          </a:bodyPr>
          <a:lstStyle/>
          <a:p>
            <a:r>
              <a:rPr lang="en-US" sz="2000" dirty="0" smtClean="0"/>
              <a:t>Enable </a:t>
            </a:r>
            <a:r>
              <a:rPr lang="en-US" sz="2000" dirty="0"/>
              <a:t>community collaboration </a:t>
            </a:r>
            <a:endParaRPr lang="en-US" sz="2000" dirty="0" smtClean="0"/>
          </a:p>
          <a:p>
            <a:pPr lvl="1"/>
            <a:r>
              <a:rPr lang="en-US" sz="1800" dirty="0" smtClean="0"/>
              <a:t>Designing ‘</a:t>
            </a:r>
            <a:r>
              <a:rPr lang="en-US" sz="1800" dirty="0"/>
              <a:t>community </a:t>
            </a:r>
            <a:r>
              <a:rPr lang="en-US" sz="1800" dirty="0" smtClean="0"/>
              <a:t>neighborhoods’; cell phones to inform </a:t>
            </a:r>
            <a:r>
              <a:rPr lang="en-US" sz="1800" dirty="0"/>
              <a:t>community members or their neighbors’ status and </a:t>
            </a:r>
            <a:r>
              <a:rPr lang="en-US" sz="1800" dirty="0" smtClean="0"/>
              <a:t>needs Lu(2013</a:t>
            </a:r>
            <a:r>
              <a:rPr lang="en-US" sz="1800" dirty="0"/>
              <a:t>)</a:t>
            </a:r>
          </a:p>
          <a:p>
            <a:r>
              <a:rPr lang="en-US" sz="2000" dirty="0" smtClean="0"/>
              <a:t>Encourage </a:t>
            </a:r>
            <a:r>
              <a:rPr lang="en-US" sz="2000" dirty="0"/>
              <a:t>social networking activities </a:t>
            </a:r>
            <a:endParaRPr lang="en-US" sz="2000" dirty="0" smtClean="0"/>
          </a:p>
          <a:p>
            <a:pPr lvl="1"/>
            <a:r>
              <a:rPr lang="en-US" sz="1800" dirty="0" smtClean="0"/>
              <a:t>increasing </a:t>
            </a:r>
            <a:r>
              <a:rPr lang="en-US" sz="1800" dirty="0"/>
              <a:t>access and basic training of community members in electronic and other social networking and communication activities (e.g., Facebook, </a:t>
            </a:r>
            <a:r>
              <a:rPr lang="en-US" sz="1800" dirty="0" smtClean="0"/>
              <a:t>Twitter) </a:t>
            </a:r>
          </a:p>
          <a:p>
            <a:r>
              <a:rPr lang="en-US" sz="2000" dirty="0" smtClean="0"/>
              <a:t>Support wellness, recreational </a:t>
            </a:r>
            <a:r>
              <a:rPr lang="en-US" sz="2000" dirty="0"/>
              <a:t>lifestyle activities </a:t>
            </a:r>
            <a:r>
              <a:rPr lang="en-US" sz="2000" dirty="0" smtClean="0"/>
              <a:t>(</a:t>
            </a:r>
            <a:r>
              <a:rPr lang="en-US" sz="2000" dirty="0" err="1"/>
              <a:t>Anielski</a:t>
            </a:r>
            <a:r>
              <a:rPr lang="en-US" sz="2000" dirty="0"/>
              <a:t>, 2009</a:t>
            </a:r>
            <a:r>
              <a:rPr lang="en-US" sz="2000" dirty="0" smtClean="0"/>
              <a:t>) </a:t>
            </a:r>
          </a:p>
          <a:p>
            <a:r>
              <a:rPr lang="en-US" sz="2000" dirty="0" smtClean="0"/>
              <a:t>Develop </a:t>
            </a:r>
            <a:r>
              <a:rPr lang="en-US" sz="2000" dirty="0"/>
              <a:t>community logistics </a:t>
            </a:r>
            <a:r>
              <a:rPr lang="en-US" sz="2000" dirty="0" smtClean="0"/>
              <a:t>for emergency events Liu(2014) </a:t>
            </a:r>
          </a:p>
          <a:p>
            <a:r>
              <a:rPr lang="en-US" sz="2000" dirty="0" smtClean="0"/>
              <a:t>Emergency </a:t>
            </a:r>
            <a:r>
              <a:rPr lang="en-US" sz="2000" dirty="0"/>
              <a:t>preparedness workshops </a:t>
            </a:r>
            <a:r>
              <a:rPr lang="en-US" sz="2000" dirty="0" smtClean="0"/>
              <a:t>Chung(2014)</a:t>
            </a:r>
          </a:p>
          <a:p>
            <a:pPr lvl="1"/>
            <a:r>
              <a:rPr lang="en-US" sz="1800" dirty="0" smtClean="0"/>
              <a:t>Table </a:t>
            </a:r>
            <a:r>
              <a:rPr lang="en-US" sz="1800" dirty="0"/>
              <a:t>Top exercise to inform local residents of the available emergency procedures and </a:t>
            </a:r>
            <a:r>
              <a:rPr lang="en-US" sz="1800" dirty="0" smtClean="0"/>
              <a:t>support, engage </a:t>
            </a:r>
            <a:r>
              <a:rPr lang="en-US" sz="1800" dirty="0"/>
              <a:t>volunteer contributions and participation of community </a:t>
            </a:r>
            <a:r>
              <a:rPr lang="en-US" sz="1800" dirty="0" smtClean="0"/>
              <a:t>members </a:t>
            </a:r>
          </a:p>
          <a:p>
            <a:r>
              <a:rPr lang="en-US" sz="2000" dirty="0" smtClean="0"/>
              <a:t>Disseminate preparedness </a:t>
            </a:r>
            <a:r>
              <a:rPr lang="en-US" sz="2000" dirty="0"/>
              <a:t>to local schools </a:t>
            </a:r>
            <a:r>
              <a:rPr lang="en-US" sz="2000" dirty="0" smtClean="0"/>
              <a:t>to inform families</a:t>
            </a:r>
            <a:endParaRPr lang="en-US" sz="2000" dirty="0"/>
          </a:p>
        </p:txBody>
      </p:sp>
      <p:sp>
        <p:nvSpPr>
          <p:cNvPr id="3" name="Title 2"/>
          <p:cNvSpPr>
            <a:spLocks noGrp="1"/>
          </p:cNvSpPr>
          <p:nvPr>
            <p:ph type="title"/>
          </p:nvPr>
        </p:nvSpPr>
        <p:spPr>
          <a:xfrm>
            <a:off x="179512" y="116632"/>
            <a:ext cx="8556625" cy="685800"/>
          </a:xfrm>
        </p:spPr>
        <p:txBody>
          <a:bodyPr>
            <a:noAutofit/>
          </a:bodyPr>
          <a:lstStyle/>
          <a:p>
            <a:r>
              <a:rPr lang="en-US" sz="3600" dirty="0" smtClean="0"/>
              <a:t>Conclusions toward improved community resilience:</a:t>
            </a:r>
            <a:endParaRPr lang="en-US" sz="3600" dirty="0"/>
          </a:p>
        </p:txBody>
      </p:sp>
      <p:sp>
        <p:nvSpPr>
          <p:cNvPr id="4" name="Date Placeholder 3"/>
          <p:cNvSpPr>
            <a:spLocks noGrp="1"/>
          </p:cNvSpPr>
          <p:nvPr>
            <p:ph type="dt" sz="half" idx="10"/>
          </p:nvPr>
        </p:nvSpPr>
        <p:spPr/>
        <p:txBody>
          <a:bodyPr/>
          <a:lstStyle/>
          <a:p>
            <a:pPr>
              <a:defRPr/>
            </a:pPr>
            <a:r>
              <a:rPr lang="en-CA" smtClean="0"/>
              <a:t>PART 2-PM, November 12, 2016</a:t>
            </a:r>
            <a:endParaRPr lang="en-US" dirty="0"/>
          </a:p>
        </p:txBody>
      </p:sp>
      <p:sp>
        <p:nvSpPr>
          <p:cNvPr id="5" name="Footer Placeholder 4"/>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6" name="Slide Number Placeholder 5"/>
          <p:cNvSpPr>
            <a:spLocks noGrp="1"/>
          </p:cNvSpPr>
          <p:nvPr>
            <p:ph type="sldNum" sz="quarter" idx="12"/>
          </p:nvPr>
        </p:nvSpPr>
        <p:spPr/>
        <p:txBody>
          <a:bodyPr/>
          <a:lstStyle/>
          <a:p>
            <a:pPr>
              <a:defRPr/>
            </a:pPr>
            <a:fld id="{0407C440-5A21-43BE-AB99-4DAD4C41DB72}" type="slidenum">
              <a:rPr lang="en-US" smtClean="0"/>
              <a:pPr>
                <a:defRPr/>
              </a:pPr>
              <a:t>41</a:t>
            </a:fld>
            <a:endParaRPr lang="en-US"/>
          </a:p>
        </p:txBody>
      </p:sp>
    </p:spTree>
    <p:extLst>
      <p:ext uri="{BB962C8B-B14F-4D97-AF65-F5344CB8AC3E}">
        <p14:creationId xmlns:p14="http://schemas.microsoft.com/office/powerpoint/2010/main" val="16242126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 calcmode="lin" valueType="num">
                                      <p:cBhvr additive="base">
                                        <p:cTn id="16"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 calcmode="lin" valueType="num">
                                      <p:cBhvr additive="base">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additive="base">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 calcmode="lin" valueType="num">
                                      <p:cBhvr additive="base">
                                        <p:cTn id="3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 calcmode="lin" valueType="num">
                                      <p:cBhvr additive="base">
                                        <p:cTn id="38"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 calcmode="lin" valueType="num">
                                      <p:cBhvr additive="base">
                                        <p:cTn id="44"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
                                            <p:txEl>
                                              <p:pRg st="6" end="6"/>
                                            </p:txEl>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
                                            <p:txEl>
                                              <p:pRg st="7" end="7"/>
                                            </p:txEl>
                                          </p:spTgt>
                                        </p:tgtEl>
                                        <p:attrNameLst>
                                          <p:attrName>style.visibility</p:attrName>
                                        </p:attrNameLst>
                                      </p:cBhvr>
                                      <p:to>
                                        <p:strVal val="visible"/>
                                      </p:to>
                                    </p:set>
                                    <p:anim calcmode="lin" valueType="num">
                                      <p:cBhvr additive="base">
                                        <p:cTn id="48"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
                                            <p:txEl>
                                              <p:pRg st="8" end="8"/>
                                            </p:txEl>
                                          </p:spTgt>
                                        </p:tgtEl>
                                        <p:attrNameLst>
                                          <p:attrName>style.visibility</p:attrName>
                                        </p:attrNameLst>
                                      </p:cBhvr>
                                      <p:to>
                                        <p:strVal val="visible"/>
                                      </p:to>
                                    </p:set>
                                    <p:anim calcmode="lin" valueType="num">
                                      <p:cBhvr additive="base">
                                        <p:cTn id="54"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9. Climate Change </a:t>
            </a:r>
            <a:r>
              <a:rPr lang="en-US" dirty="0" err="1" smtClean="0"/>
              <a:t>Goverance</a:t>
            </a:r>
            <a:endParaRPr lang="en-US" dirty="0"/>
          </a:p>
        </p:txBody>
      </p:sp>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42</a:t>
            </a:fld>
            <a:endParaRPr lang="en-US"/>
          </a:p>
        </p:txBody>
      </p:sp>
    </p:spTree>
    <p:extLst>
      <p:ext uri="{BB962C8B-B14F-4D97-AF65-F5344CB8AC3E}">
        <p14:creationId xmlns:p14="http://schemas.microsoft.com/office/powerpoint/2010/main" val="408757882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dirty="0"/>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43</a:t>
            </a:fld>
            <a:endParaRPr lang="en-US"/>
          </a:p>
        </p:txBody>
      </p:sp>
      <p:sp>
        <p:nvSpPr>
          <p:cNvPr id="5" name="Title 4"/>
          <p:cNvSpPr>
            <a:spLocks noGrp="1"/>
          </p:cNvSpPr>
          <p:nvPr>
            <p:ph type="title"/>
          </p:nvPr>
        </p:nvSpPr>
        <p:spPr>
          <a:xfrm>
            <a:off x="251520" y="260648"/>
            <a:ext cx="8496944" cy="1143000"/>
          </a:xfrm>
        </p:spPr>
        <p:txBody>
          <a:bodyPr/>
          <a:lstStyle/>
          <a:p>
            <a:r>
              <a:rPr lang="en-US" dirty="0" smtClean="0"/>
              <a:t>Climate Change Management </a:t>
            </a:r>
            <a:endParaRPr lang="en-US" dirty="0"/>
          </a:p>
        </p:txBody>
      </p:sp>
      <p:sp>
        <p:nvSpPr>
          <p:cNvPr id="6" name="Content Placeholder 5"/>
          <p:cNvSpPr>
            <a:spLocks noGrp="1"/>
          </p:cNvSpPr>
          <p:nvPr>
            <p:ph sz="quarter" idx="13"/>
          </p:nvPr>
        </p:nvSpPr>
        <p:spPr>
          <a:xfrm>
            <a:off x="611560" y="1628800"/>
            <a:ext cx="7848872" cy="3474720"/>
          </a:xfrm>
        </p:spPr>
        <p:txBody>
          <a:bodyPr>
            <a:noAutofit/>
          </a:bodyPr>
          <a:lstStyle/>
          <a:p>
            <a:r>
              <a:rPr lang="en-US" sz="3200" dirty="0" smtClean="0"/>
              <a:t>Global Governance</a:t>
            </a:r>
          </a:p>
          <a:p>
            <a:pPr lvl="1"/>
            <a:r>
              <a:rPr lang="en-US" sz="3200" dirty="0" smtClean="0"/>
              <a:t>UNFCCC, IPCC, COP21 (Paris), COP22 (Marrakech)</a:t>
            </a:r>
          </a:p>
          <a:p>
            <a:pPr lvl="1"/>
            <a:r>
              <a:rPr lang="en-US" sz="3200" dirty="0" smtClean="0"/>
              <a:t>Sendai Framework on SIDR</a:t>
            </a:r>
          </a:p>
          <a:p>
            <a:r>
              <a:rPr lang="en-US" sz="3200" dirty="0" smtClean="0"/>
              <a:t>International Protocols</a:t>
            </a:r>
          </a:p>
          <a:p>
            <a:r>
              <a:rPr lang="en-US" sz="3200" dirty="0" smtClean="0"/>
              <a:t>Canadian Initiatives</a:t>
            </a:r>
          </a:p>
          <a:p>
            <a:r>
              <a:rPr lang="en-US" sz="3200" dirty="0" smtClean="0"/>
              <a:t>Community Participation and Response</a:t>
            </a:r>
            <a:endParaRPr lang="en-US" sz="3200" dirty="0"/>
          </a:p>
        </p:txBody>
      </p:sp>
    </p:spTree>
    <p:extLst>
      <p:ext uri="{BB962C8B-B14F-4D97-AF65-F5344CB8AC3E}">
        <p14:creationId xmlns:p14="http://schemas.microsoft.com/office/powerpoint/2010/main" val="38959596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additive="base">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additive="base">
                                        <p:cTn id="3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 calcmode="lin" valueType="num">
                                      <p:cBhvr additive="base">
                                        <p:cTn id="3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44</a:t>
            </a:fld>
            <a:endParaRPr lang="en-US"/>
          </a:p>
        </p:txBody>
      </p:sp>
      <p:sp>
        <p:nvSpPr>
          <p:cNvPr id="5" name="Title 4"/>
          <p:cNvSpPr>
            <a:spLocks noGrp="1"/>
          </p:cNvSpPr>
          <p:nvPr>
            <p:ph type="title"/>
          </p:nvPr>
        </p:nvSpPr>
        <p:spPr>
          <a:xfrm>
            <a:off x="323528" y="260648"/>
            <a:ext cx="8568952" cy="1143000"/>
          </a:xfrm>
        </p:spPr>
        <p:txBody>
          <a:bodyPr/>
          <a:lstStyle/>
          <a:p>
            <a:r>
              <a:rPr lang="en-US" sz="4400" dirty="0" smtClean="0"/>
              <a:t>UNFCCC COP21 – Paris Accord</a:t>
            </a:r>
            <a:endParaRPr lang="en-US" sz="4400" dirty="0"/>
          </a:p>
        </p:txBody>
      </p:sp>
      <p:sp>
        <p:nvSpPr>
          <p:cNvPr id="6" name="Content Placeholder 5"/>
          <p:cNvSpPr>
            <a:spLocks noGrp="1"/>
          </p:cNvSpPr>
          <p:nvPr>
            <p:ph sz="quarter" idx="13"/>
          </p:nvPr>
        </p:nvSpPr>
        <p:spPr>
          <a:xfrm>
            <a:off x="467544" y="1268760"/>
            <a:ext cx="8352928" cy="3474720"/>
          </a:xfrm>
        </p:spPr>
        <p:txBody>
          <a:bodyPr>
            <a:noAutofit/>
          </a:bodyPr>
          <a:lstStyle/>
          <a:p>
            <a:r>
              <a:rPr lang="en-US" sz="2400" dirty="0" smtClean="0"/>
              <a:t>To </a:t>
            </a:r>
            <a:r>
              <a:rPr lang="en-US" sz="2400" dirty="0"/>
              <a:t>keep global temperatures "well below" 2.0C (3.6F) above pre-industrial times and "</a:t>
            </a:r>
            <a:r>
              <a:rPr lang="en-US" sz="2400" dirty="0" err="1"/>
              <a:t>endeavour</a:t>
            </a:r>
            <a:r>
              <a:rPr lang="en-US" sz="2400" dirty="0"/>
              <a:t> to limit" them even more, to 1.5C</a:t>
            </a:r>
          </a:p>
          <a:p>
            <a:r>
              <a:rPr lang="en-US" sz="2400" dirty="0" smtClean="0"/>
              <a:t>To </a:t>
            </a:r>
            <a:r>
              <a:rPr lang="en-US" sz="2400" dirty="0"/>
              <a:t>limit the amount of greenhouse gases emitted by human activity to the same levels that trees, soil and oceans can absorb naturally, beginning at some point between 2050 and 2100</a:t>
            </a:r>
          </a:p>
          <a:p>
            <a:r>
              <a:rPr lang="en-US" sz="2400" dirty="0" smtClean="0"/>
              <a:t>To </a:t>
            </a:r>
            <a:r>
              <a:rPr lang="en-US" sz="2400" dirty="0"/>
              <a:t>review each country's contribution to cutting emissions every five years so they scale up to the challenge</a:t>
            </a:r>
          </a:p>
          <a:p>
            <a:r>
              <a:rPr lang="en-US" sz="2400" dirty="0" smtClean="0"/>
              <a:t>For </a:t>
            </a:r>
            <a:r>
              <a:rPr lang="en-US" sz="2400" dirty="0"/>
              <a:t>rich countries to help poorer nations by providing "climate finance" to adapt to climate change and switch to renewable energy</a:t>
            </a:r>
            <a:r>
              <a:rPr lang="en-US" sz="2400" dirty="0" smtClean="0"/>
              <a:t>.</a:t>
            </a:r>
            <a:endParaRPr lang="en-US" sz="2400" dirty="0"/>
          </a:p>
        </p:txBody>
      </p:sp>
    </p:spTree>
    <p:extLst>
      <p:ext uri="{BB962C8B-B14F-4D97-AF65-F5344CB8AC3E}">
        <p14:creationId xmlns:p14="http://schemas.microsoft.com/office/powerpoint/2010/main" val="30376358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dirty="0"/>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45</a:t>
            </a:fld>
            <a:endParaRPr lang="en-US"/>
          </a:p>
        </p:txBody>
      </p:sp>
      <p:sp>
        <p:nvSpPr>
          <p:cNvPr id="5" name="Title 4"/>
          <p:cNvSpPr>
            <a:spLocks noGrp="1"/>
          </p:cNvSpPr>
          <p:nvPr>
            <p:ph type="title"/>
          </p:nvPr>
        </p:nvSpPr>
        <p:spPr>
          <a:xfrm>
            <a:off x="323528" y="260648"/>
            <a:ext cx="8568952" cy="1143000"/>
          </a:xfrm>
        </p:spPr>
        <p:txBody>
          <a:bodyPr/>
          <a:lstStyle/>
          <a:p>
            <a:r>
              <a:rPr lang="en-US" sz="4400" dirty="0" smtClean="0"/>
              <a:t>Paris Accord - Reaction</a:t>
            </a:r>
            <a:endParaRPr lang="en-US" sz="4400" dirty="0"/>
          </a:p>
        </p:txBody>
      </p:sp>
      <p:sp>
        <p:nvSpPr>
          <p:cNvPr id="6" name="Content Placeholder 5"/>
          <p:cNvSpPr>
            <a:spLocks noGrp="1"/>
          </p:cNvSpPr>
          <p:nvPr>
            <p:ph sz="quarter" idx="13"/>
          </p:nvPr>
        </p:nvSpPr>
        <p:spPr>
          <a:xfrm>
            <a:off x="467544" y="1268760"/>
            <a:ext cx="8352928" cy="3474720"/>
          </a:xfrm>
        </p:spPr>
        <p:txBody>
          <a:bodyPr>
            <a:noAutofit/>
          </a:bodyPr>
          <a:lstStyle/>
          <a:p>
            <a:r>
              <a:rPr lang="en-US" sz="1800" dirty="0" smtClean="0"/>
              <a:t>Canada: </a:t>
            </a:r>
            <a:r>
              <a:rPr lang="en-US" sz="1800" dirty="0"/>
              <a:t>Ottawa’s climate-change focus now turns to reaching a detailed national climate strategy with the provinces by early March </a:t>
            </a:r>
            <a:r>
              <a:rPr lang="en-US" sz="1800" dirty="0" smtClean="0"/>
              <a:t>2016 while </a:t>
            </a:r>
            <a:r>
              <a:rPr lang="en-US" sz="1800" dirty="0"/>
              <a:t>also moving toward a North American agreement on energy and environmental </a:t>
            </a:r>
            <a:r>
              <a:rPr lang="en-US" sz="1800" dirty="0" smtClean="0"/>
              <a:t>issues;</a:t>
            </a:r>
          </a:p>
          <a:p>
            <a:r>
              <a:rPr lang="en-US" sz="1800" dirty="0" smtClean="0"/>
              <a:t>China: </a:t>
            </a:r>
            <a:r>
              <a:rPr lang="en-US" sz="1800" i="1" dirty="0" smtClean="0"/>
              <a:t>Xinhua</a:t>
            </a:r>
            <a:r>
              <a:rPr lang="en-US" sz="1800" dirty="0" smtClean="0"/>
              <a:t> called </a:t>
            </a:r>
            <a:r>
              <a:rPr lang="en-US" sz="1800" dirty="0"/>
              <a:t>the deal “a particularly sweet victory for China, which emerged to take a leading role” in the negotiations. </a:t>
            </a:r>
            <a:r>
              <a:rPr lang="en-US" sz="1800" dirty="0" smtClean="0"/>
              <a:t>China’s </a:t>
            </a:r>
            <a:r>
              <a:rPr lang="en-US" sz="1800" dirty="0"/>
              <a:t>recent commitments on climate change as a sign of its new role as a world </a:t>
            </a:r>
            <a:r>
              <a:rPr lang="en-US" sz="1800" dirty="0" smtClean="0"/>
              <a:t>leader. </a:t>
            </a:r>
            <a:r>
              <a:rPr lang="en-US" sz="1800" dirty="0"/>
              <a:t>In the past </a:t>
            </a:r>
            <a:r>
              <a:rPr lang="en-US" sz="1800" dirty="0" smtClean="0"/>
              <a:t>year, </a:t>
            </a:r>
            <a:r>
              <a:rPr lang="en-US" sz="1800" dirty="0"/>
              <a:t>China has signed climate change agreements with the United States and </a:t>
            </a:r>
            <a:r>
              <a:rPr lang="en-US" sz="1800" dirty="0" smtClean="0"/>
              <a:t>France; </a:t>
            </a:r>
            <a:r>
              <a:rPr lang="en-US" sz="1800" dirty="0"/>
              <a:t>submitted an Intended Nationally Determined Contribution to the UN, pledging to have emissions peaks by 2030; and committed 20 billion RMB ($3.1 billion) to help developing countries deal with climate change</a:t>
            </a:r>
            <a:r>
              <a:rPr lang="en-US" sz="1800" dirty="0" smtClean="0"/>
              <a:t>.</a:t>
            </a:r>
          </a:p>
          <a:p>
            <a:r>
              <a:rPr lang="en-US" sz="1800" dirty="0" smtClean="0"/>
              <a:t> ASEAN: A special working group on climate change focuses on addressing climate change in the global community. ASEAN acted in advance of COP21 (November 2015) in support of a global accord.</a:t>
            </a:r>
          </a:p>
        </p:txBody>
      </p:sp>
    </p:spTree>
    <p:extLst>
      <p:ext uri="{BB962C8B-B14F-4D97-AF65-F5344CB8AC3E}">
        <p14:creationId xmlns:p14="http://schemas.microsoft.com/office/powerpoint/2010/main" val="22901360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46</a:t>
            </a:fld>
            <a:endParaRPr lang="en-US"/>
          </a:p>
        </p:txBody>
      </p:sp>
      <p:sp>
        <p:nvSpPr>
          <p:cNvPr id="5" name="Title 4"/>
          <p:cNvSpPr>
            <a:spLocks noGrp="1"/>
          </p:cNvSpPr>
          <p:nvPr>
            <p:ph type="title"/>
          </p:nvPr>
        </p:nvSpPr>
        <p:spPr>
          <a:xfrm>
            <a:off x="899592" y="260648"/>
            <a:ext cx="7704856" cy="1143000"/>
          </a:xfrm>
        </p:spPr>
        <p:txBody>
          <a:bodyPr/>
          <a:lstStyle/>
          <a:p>
            <a:r>
              <a:rPr lang="en-US" sz="4000" dirty="0" smtClean="0"/>
              <a:t>UNFCCC COP22 </a:t>
            </a:r>
            <a:r>
              <a:rPr lang="en-US" sz="4000" dirty="0" smtClean="0"/>
              <a:t>(Marrakesh) </a:t>
            </a:r>
            <a:endParaRPr lang="en-US" sz="4000" dirty="0"/>
          </a:p>
        </p:txBody>
      </p:sp>
      <p:sp>
        <p:nvSpPr>
          <p:cNvPr id="6" name="Content Placeholder 5"/>
          <p:cNvSpPr>
            <a:spLocks noGrp="1"/>
          </p:cNvSpPr>
          <p:nvPr>
            <p:ph sz="quarter" idx="13"/>
          </p:nvPr>
        </p:nvSpPr>
        <p:spPr>
          <a:xfrm>
            <a:off x="395536" y="1268760"/>
            <a:ext cx="8640960" cy="3474720"/>
          </a:xfrm>
        </p:spPr>
        <p:txBody>
          <a:bodyPr>
            <a:noAutofit/>
          </a:bodyPr>
          <a:lstStyle/>
          <a:p>
            <a:r>
              <a:rPr lang="en-US" sz="1800" dirty="0"/>
              <a:t>Integrated Coastal Management at the </a:t>
            </a:r>
            <a:r>
              <a:rPr lang="en-US" sz="1800" dirty="0" err="1"/>
              <a:t>centre</a:t>
            </a:r>
            <a:r>
              <a:rPr lang="en-US" sz="1800" dirty="0"/>
              <a:t> of meeting in the Moroccan </a:t>
            </a:r>
            <a:r>
              <a:rPr lang="en-US" sz="1800" dirty="0" err="1"/>
              <a:t>Pavillion</a:t>
            </a:r>
            <a:r>
              <a:rPr lang="en-US" sz="1800" dirty="0"/>
              <a:t> at </a:t>
            </a:r>
            <a:r>
              <a:rPr lang="en-US" sz="1800" dirty="0" smtClean="0"/>
              <a:t>COP22 (</a:t>
            </a:r>
            <a:r>
              <a:rPr lang="en-US" sz="1800" dirty="0">
                <a:hlinkClick r:id="rId2"/>
              </a:rPr>
              <a:t>http://cop22.ma/en/#actualites/integrated-coastal-management-at-the-centre-of-meeting-in-the-moroccan-pavillion-at-</a:t>
            </a:r>
            <a:r>
              <a:rPr lang="en-US" sz="1800" dirty="0" smtClean="0">
                <a:hlinkClick r:id="rId2"/>
              </a:rPr>
              <a:t>cop22</a:t>
            </a:r>
            <a:r>
              <a:rPr lang="en-US" sz="1800" dirty="0" smtClean="0"/>
              <a:t> )</a:t>
            </a:r>
          </a:p>
          <a:p>
            <a:r>
              <a:rPr lang="en-US" sz="1800" dirty="0"/>
              <a:t>The effects of global warming on water and the climate on Islands (</a:t>
            </a:r>
            <a:r>
              <a:rPr lang="en-US" sz="1800" dirty="0">
                <a:hlinkClick r:id="rId3"/>
              </a:rPr>
              <a:t>http://cop22.ma/en/#actualites/the-effects-of-global-warming-on-water-and-the-climate-on-</a:t>
            </a:r>
            <a:r>
              <a:rPr lang="en-US" sz="1800" dirty="0" smtClean="0">
                <a:hlinkClick r:id="rId3"/>
              </a:rPr>
              <a:t>islands</a:t>
            </a:r>
            <a:r>
              <a:rPr lang="en-US" sz="1800" dirty="0" smtClean="0"/>
              <a:t> )</a:t>
            </a:r>
          </a:p>
          <a:p>
            <a:r>
              <a:rPr lang="en-US" sz="1800" dirty="0"/>
              <a:t>Cities, Towns, Regions Partner to Achieve Paris Goals (</a:t>
            </a:r>
            <a:r>
              <a:rPr lang="en-US" sz="1800" dirty="0">
                <a:hlinkClick r:id="rId4"/>
              </a:rPr>
              <a:t>http://newsroom.unfccc.int/climate-action/cities-towns-regions-partner-to-achieve-paris-goals</a:t>
            </a:r>
            <a:r>
              <a:rPr lang="en-US" sz="1800" dirty="0" smtClean="0">
                <a:hlinkClick r:id="rId4"/>
              </a:rPr>
              <a:t>/</a:t>
            </a:r>
            <a:r>
              <a:rPr lang="en-US" sz="1800" dirty="0" smtClean="0"/>
              <a:t> </a:t>
            </a:r>
          </a:p>
          <a:p>
            <a:r>
              <a:rPr lang="en-US" sz="1800" dirty="0" smtClean="0"/>
              <a:t>Action for Climate Empowerment </a:t>
            </a:r>
            <a:r>
              <a:rPr lang="en-US" sz="1800" dirty="0"/>
              <a:t>(</a:t>
            </a:r>
            <a:r>
              <a:rPr lang="en-US" sz="1800" dirty="0">
                <a:hlinkClick r:id="rId5"/>
              </a:rPr>
              <a:t>http://unfccc.int/cooperation_support/education_outreach/overview/items/8946.</a:t>
            </a:r>
            <a:r>
              <a:rPr lang="en-US" sz="1800" dirty="0" smtClean="0">
                <a:hlinkClick r:id="rId5"/>
              </a:rPr>
              <a:t>php</a:t>
            </a:r>
            <a:r>
              <a:rPr lang="en-US" sz="1800" dirty="0" smtClean="0"/>
              <a:t> )</a:t>
            </a:r>
          </a:p>
          <a:p>
            <a:r>
              <a:rPr lang="en-US" sz="1800" dirty="0" smtClean="0"/>
              <a:t>Climate Action Now – Summary for Policy Makers 2016 (</a:t>
            </a:r>
            <a:r>
              <a:rPr lang="en-US" sz="1800" dirty="0">
                <a:hlinkClick r:id="rId6"/>
              </a:rPr>
              <a:t>http://climateaction2020.unfccc.int/media/1281/unfccc_spm_2016.</a:t>
            </a:r>
            <a:r>
              <a:rPr lang="en-US" sz="1800" dirty="0" smtClean="0">
                <a:hlinkClick r:id="rId6"/>
              </a:rPr>
              <a:t>pdf</a:t>
            </a:r>
            <a:r>
              <a:rPr lang="en-US" sz="1800" dirty="0" smtClean="0"/>
              <a:t> )</a:t>
            </a:r>
          </a:p>
          <a:p>
            <a:endParaRPr lang="en-US" sz="1800" dirty="0" smtClean="0"/>
          </a:p>
        </p:txBody>
      </p:sp>
    </p:spTree>
    <p:extLst>
      <p:ext uri="{BB962C8B-B14F-4D97-AF65-F5344CB8AC3E}">
        <p14:creationId xmlns:p14="http://schemas.microsoft.com/office/powerpoint/2010/main" val="36362362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additive="base">
                                        <p:cTn id="3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dirty="0"/>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47</a:t>
            </a:fld>
            <a:endParaRPr lang="en-US"/>
          </a:p>
        </p:txBody>
      </p:sp>
      <p:sp>
        <p:nvSpPr>
          <p:cNvPr id="5" name="Title 4"/>
          <p:cNvSpPr>
            <a:spLocks noGrp="1"/>
          </p:cNvSpPr>
          <p:nvPr>
            <p:ph type="title"/>
          </p:nvPr>
        </p:nvSpPr>
        <p:spPr/>
        <p:txBody>
          <a:bodyPr/>
          <a:lstStyle/>
          <a:p>
            <a:r>
              <a:rPr lang="en-US" dirty="0" smtClean="0"/>
              <a:t>Sendai Framework</a:t>
            </a:r>
            <a:endParaRPr lang="en-US" dirty="0"/>
          </a:p>
        </p:txBody>
      </p:sp>
      <p:sp>
        <p:nvSpPr>
          <p:cNvPr id="6" name="Content Placeholder 5"/>
          <p:cNvSpPr>
            <a:spLocks noGrp="1"/>
          </p:cNvSpPr>
          <p:nvPr>
            <p:ph sz="quarter" idx="13"/>
          </p:nvPr>
        </p:nvSpPr>
        <p:spPr>
          <a:xfrm>
            <a:off x="467544" y="1196752"/>
            <a:ext cx="8352928" cy="3474720"/>
          </a:xfrm>
        </p:spPr>
        <p:txBody>
          <a:bodyPr>
            <a:noAutofit/>
          </a:bodyPr>
          <a:lstStyle/>
          <a:p>
            <a:r>
              <a:rPr lang="en-US" sz="2400" dirty="0" smtClean="0"/>
              <a:t>Disaster Risk Reduction (weather events related)</a:t>
            </a:r>
          </a:p>
          <a:p>
            <a:r>
              <a:rPr lang="en-US" sz="2400" dirty="0" smtClean="0"/>
              <a:t>Hyogo </a:t>
            </a:r>
            <a:r>
              <a:rPr lang="en-US" sz="2400" dirty="0"/>
              <a:t>Framework for Action 2005-2015: Building the resilience of nations and communities to disasters</a:t>
            </a:r>
            <a:endParaRPr lang="en-US" sz="2400" dirty="0" smtClean="0"/>
          </a:p>
          <a:p>
            <a:r>
              <a:rPr lang="en-US" sz="2400" dirty="0" smtClean="0"/>
              <a:t>Sendai framework (2015) –</a:t>
            </a:r>
            <a:r>
              <a:rPr lang="en-US" sz="2400" dirty="0"/>
              <a:t> </a:t>
            </a:r>
            <a:r>
              <a:rPr lang="en-US" sz="2400" dirty="0" smtClean="0"/>
              <a:t>endorsed by the UN General Assembly following the 2015 3</a:t>
            </a:r>
            <a:r>
              <a:rPr lang="en-US" sz="2400" baseline="30000" dirty="0" smtClean="0"/>
              <a:t>rd</a:t>
            </a:r>
            <a:r>
              <a:rPr lang="en-US" sz="2400" dirty="0" smtClean="0"/>
              <a:t> UN World C</a:t>
            </a:r>
            <a:r>
              <a:rPr lang="en-US" sz="2400" dirty="0"/>
              <a:t>o</a:t>
            </a:r>
            <a:r>
              <a:rPr lang="en-US" sz="2400" dirty="0" smtClean="0"/>
              <a:t>nference on Disaster Risk Reduction (WCDRR)</a:t>
            </a:r>
          </a:p>
          <a:p>
            <a:r>
              <a:rPr lang="en-US" sz="2400" dirty="0" smtClean="0"/>
              <a:t>“</a:t>
            </a:r>
            <a:r>
              <a:rPr lang="en-US" sz="2400" i="1" dirty="0" smtClean="0"/>
              <a:t>The </a:t>
            </a:r>
            <a:r>
              <a:rPr lang="en-US" sz="2400" i="1" dirty="0"/>
              <a:t>Sendai Framework is a 15-year, voluntary, non-binding agreement which recognizes that the State has the primary role to reduce disaster risk but that responsibility should be shared with other stakeholders including local government, the private sector and other stakeholders</a:t>
            </a:r>
            <a:r>
              <a:rPr lang="en-US" sz="2400" i="1" dirty="0" smtClean="0"/>
              <a:t>.</a:t>
            </a:r>
            <a:r>
              <a:rPr lang="en-US" sz="2400" dirty="0" smtClean="0"/>
              <a:t>” UNISDR Website</a:t>
            </a:r>
            <a:endParaRPr lang="en-US" sz="2400" dirty="0"/>
          </a:p>
        </p:txBody>
      </p:sp>
    </p:spTree>
    <p:extLst>
      <p:ext uri="{BB962C8B-B14F-4D97-AF65-F5344CB8AC3E}">
        <p14:creationId xmlns:p14="http://schemas.microsoft.com/office/powerpoint/2010/main" val="1344732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63688" y="332656"/>
            <a:ext cx="7162800" cy="639763"/>
          </a:xfrm>
        </p:spPr>
        <p:txBody>
          <a:bodyPr>
            <a:noAutofit/>
          </a:bodyPr>
          <a:lstStyle/>
          <a:p>
            <a:pPr eaLnBrk="1" fontAlgn="auto" hangingPunct="1">
              <a:spcAft>
                <a:spcPts val="0"/>
              </a:spcAft>
              <a:defRPr/>
            </a:pPr>
            <a:r>
              <a:rPr lang="en-US" sz="4800" b="0" dirty="0" smtClean="0">
                <a:solidFill>
                  <a:schemeClr val="tx1"/>
                </a:solidFill>
                <a:effectLst>
                  <a:outerShdw blurRad="38100" dist="38100" dir="2700000" algn="tl">
                    <a:srgbClr val="000000">
                      <a:alpha val="43137"/>
                    </a:srgbClr>
                  </a:outerShdw>
                </a:effectLst>
              </a:rPr>
              <a:t>International protocols </a:t>
            </a:r>
          </a:p>
        </p:txBody>
      </p:sp>
      <p:sp>
        <p:nvSpPr>
          <p:cNvPr id="13316" name="Content Placeholder 2"/>
          <p:cNvSpPr>
            <a:spLocks noGrp="1"/>
          </p:cNvSpPr>
          <p:nvPr>
            <p:ph idx="4294967295"/>
          </p:nvPr>
        </p:nvSpPr>
        <p:spPr>
          <a:xfrm>
            <a:off x="611560" y="1268760"/>
            <a:ext cx="8227640" cy="4785989"/>
          </a:xfrm>
          <a:prstGeom prst="rect">
            <a:avLst/>
          </a:prstGeom>
        </p:spPr>
        <p:txBody>
          <a:bodyPr/>
          <a:lstStyle/>
          <a:p>
            <a:pPr eaLnBrk="1" hangingPunct="1"/>
            <a:r>
              <a:rPr lang="en-US" sz="2800" dirty="0" smtClean="0"/>
              <a:t>Some International organizations developing plans for climate change protection.</a:t>
            </a:r>
          </a:p>
          <a:p>
            <a:pPr lvl="2" eaLnBrk="1" hangingPunct="1"/>
            <a:endParaRPr lang="en-US" sz="2400" dirty="0" smtClean="0"/>
          </a:p>
          <a:p>
            <a:r>
              <a:rPr lang="en-US" sz="2800" dirty="0" smtClean="0"/>
              <a:t>UNDP</a:t>
            </a:r>
          </a:p>
          <a:p>
            <a:r>
              <a:rPr lang="en-US" sz="2800" dirty="0" smtClean="0"/>
              <a:t>ICLEI</a:t>
            </a:r>
          </a:p>
          <a:p>
            <a:r>
              <a:rPr lang="en-US" sz="2800" dirty="0" smtClean="0"/>
              <a:t>CARE</a:t>
            </a:r>
          </a:p>
          <a:p>
            <a:r>
              <a:rPr lang="en-US" sz="2800" dirty="0" smtClean="0"/>
              <a:t>FCM</a:t>
            </a:r>
          </a:p>
          <a:p>
            <a:pPr lvl="4" eaLnBrk="1" hangingPunct="1">
              <a:buFont typeface="Wingdings" pitchFamily="2" charset="2"/>
              <a:buNone/>
            </a:pPr>
            <a:endParaRPr lang="en-US" sz="2000" dirty="0" smtClean="0"/>
          </a:p>
        </p:txBody>
      </p:sp>
      <p:pic>
        <p:nvPicPr>
          <p:cNvPr id="12293" name="Picture 5" descr="C:\Documents and Settings\mgt\My Documents\Dropbox\conference presentation\fcm logo.jpg"/>
          <p:cNvPicPr>
            <a:picLocks noChangeAspect="1" noChangeArrowheads="1"/>
          </p:cNvPicPr>
          <p:nvPr/>
        </p:nvPicPr>
        <p:blipFill>
          <a:blip r:embed="rId2" cstate="print"/>
          <a:srcRect/>
          <a:stretch>
            <a:fillRect/>
          </a:stretch>
        </p:blipFill>
        <p:spPr bwMode="auto">
          <a:xfrm>
            <a:off x="5220072" y="2276872"/>
            <a:ext cx="1619076" cy="10400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2294" name="Picture 6" descr="C:\Documents and Settings\mgt\My Documents\Dropbox\conference presentation\ICLEI_logo.jpg"/>
          <p:cNvPicPr>
            <a:picLocks noChangeAspect="1" noChangeArrowheads="1"/>
          </p:cNvPicPr>
          <p:nvPr/>
        </p:nvPicPr>
        <p:blipFill>
          <a:blip r:embed="rId3" cstate="print"/>
          <a:srcRect/>
          <a:stretch>
            <a:fillRect/>
          </a:stretch>
        </p:blipFill>
        <p:spPr bwMode="auto">
          <a:xfrm>
            <a:off x="5148064" y="3356992"/>
            <a:ext cx="1474810" cy="10081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2295" name="Picture 7" descr="C:\Documents and Settings\mgt\My Documents\Dropbox\conference presentation\UNDP_Logo.gif"/>
          <p:cNvPicPr>
            <a:picLocks noChangeAspect="1" noChangeArrowheads="1"/>
          </p:cNvPicPr>
          <p:nvPr/>
        </p:nvPicPr>
        <p:blipFill>
          <a:blip r:embed="rId4" cstate="print"/>
          <a:srcRect/>
          <a:stretch>
            <a:fillRect/>
          </a:stretch>
        </p:blipFill>
        <p:spPr bwMode="auto">
          <a:xfrm>
            <a:off x="3779912" y="2852936"/>
            <a:ext cx="1043202" cy="21167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296" name="Picture 8" descr="C:\Documents and Settings\mgt\My Documents\Dropbox\conference presentation\care.jpg"/>
          <p:cNvPicPr>
            <a:picLocks noChangeAspect="1" noChangeArrowheads="1"/>
          </p:cNvPicPr>
          <p:nvPr/>
        </p:nvPicPr>
        <p:blipFill>
          <a:blip r:embed="rId5" cstate="print"/>
          <a:srcRect/>
          <a:stretch>
            <a:fillRect/>
          </a:stretch>
        </p:blipFill>
        <p:spPr bwMode="auto">
          <a:xfrm>
            <a:off x="5076056" y="4509120"/>
            <a:ext cx="1215033" cy="131333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Rectangle 1"/>
          <p:cNvSpPr/>
          <p:nvPr/>
        </p:nvSpPr>
        <p:spPr>
          <a:xfrm>
            <a:off x="251520" y="6453336"/>
            <a:ext cx="5832648" cy="276999"/>
          </a:xfrm>
          <a:prstGeom prst="rect">
            <a:avLst/>
          </a:prstGeom>
        </p:spPr>
        <p:txBody>
          <a:bodyPr wrap="square">
            <a:spAutoFit/>
          </a:bodyPr>
          <a:lstStyle/>
          <a:p>
            <a:pPr>
              <a:defRPr/>
            </a:pPr>
            <a:r>
              <a:rPr lang="en-US" sz="1200" dirty="0"/>
              <a:t>China-ASEAN Advanced Academy on Oceans Law and Governance</a:t>
            </a:r>
          </a:p>
        </p:txBody>
      </p:sp>
      <p:sp>
        <p:nvSpPr>
          <p:cNvPr id="10" name="Date Placeholder 1"/>
          <p:cNvSpPr>
            <a:spLocks noGrp="1"/>
          </p:cNvSpPr>
          <p:nvPr>
            <p:ph type="dt" sz="half" idx="10"/>
          </p:nvPr>
        </p:nvSpPr>
        <p:spPr>
          <a:xfrm>
            <a:off x="6444208" y="6381328"/>
            <a:ext cx="2514600" cy="365125"/>
          </a:xfrm>
        </p:spPr>
        <p:txBody>
          <a:bodyPr/>
          <a:lstStyle/>
          <a:p>
            <a:pPr>
              <a:defRPr/>
            </a:pPr>
            <a:r>
              <a:rPr lang="en-CA" smtClean="0"/>
              <a:t>PART 2-PM, November 12, 2016</a:t>
            </a:r>
            <a:endParaRPr lang="en-US" dirty="0"/>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48</a:t>
            </a:fld>
            <a:endParaRPr lang="en-US"/>
          </a:p>
        </p:txBody>
      </p:sp>
    </p:spTree>
    <p:extLst>
      <p:ext uri="{BB962C8B-B14F-4D97-AF65-F5344CB8AC3E}">
        <p14:creationId xmlns:p14="http://schemas.microsoft.com/office/powerpoint/2010/main" val="34760597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3316">
                                            <p:txEl>
                                              <p:pRg st="0" end="0"/>
                                            </p:txEl>
                                          </p:spTgt>
                                        </p:tgtEl>
                                        <p:attrNameLst>
                                          <p:attrName>style.visibility</p:attrName>
                                        </p:attrNameLst>
                                      </p:cBhvr>
                                      <p:to>
                                        <p:strVal val="visible"/>
                                      </p:to>
                                    </p:set>
                                    <p:anim calcmode="lin" valueType="num">
                                      <p:cBhvr additive="base">
                                        <p:cTn id="13" dur="500"/>
                                        <p:tgtEl>
                                          <p:spTgt spid="13316">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33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3316">
                                            <p:txEl>
                                              <p:pRg st="2" end="2"/>
                                            </p:txEl>
                                          </p:spTgt>
                                        </p:tgtEl>
                                        <p:attrNameLst>
                                          <p:attrName>style.visibility</p:attrName>
                                        </p:attrNameLst>
                                      </p:cBhvr>
                                      <p:to>
                                        <p:strVal val="visible"/>
                                      </p:to>
                                    </p:set>
                                    <p:anim calcmode="lin" valueType="num">
                                      <p:cBhvr additive="base">
                                        <p:cTn id="19" dur="500"/>
                                        <p:tgtEl>
                                          <p:spTgt spid="13316">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33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2295"/>
                                        </p:tgtEl>
                                        <p:attrNameLst>
                                          <p:attrName>style.visibility</p:attrName>
                                        </p:attrNameLst>
                                      </p:cBhvr>
                                      <p:to>
                                        <p:strVal val="visible"/>
                                      </p:to>
                                    </p:set>
                                    <p:animEffect transition="in" filter="blinds(horizontal)">
                                      <p:cBhvr>
                                        <p:cTn id="25" dur="500"/>
                                        <p:tgtEl>
                                          <p:spTgt spid="12295"/>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13316">
                                            <p:txEl>
                                              <p:pRg st="5" end="5"/>
                                            </p:txEl>
                                          </p:spTgt>
                                        </p:tgtEl>
                                        <p:attrNameLst>
                                          <p:attrName>style.visibility</p:attrName>
                                        </p:attrNameLst>
                                      </p:cBhvr>
                                      <p:to>
                                        <p:strVal val="visible"/>
                                      </p:to>
                                    </p:set>
                                    <p:anim calcmode="lin" valueType="num">
                                      <p:cBhvr additive="base">
                                        <p:cTn id="30" dur="500"/>
                                        <p:tgtEl>
                                          <p:spTgt spid="13316">
                                            <p:txEl>
                                              <p:pRg st="5" end="5"/>
                                            </p:txEl>
                                          </p:spTgt>
                                        </p:tgtEl>
                                        <p:attrNameLst>
                                          <p:attrName>ppt_y</p:attrName>
                                        </p:attrNameLst>
                                      </p:cBhvr>
                                      <p:tavLst>
                                        <p:tav tm="0">
                                          <p:val>
                                            <p:strVal val="#ppt_y+#ppt_h*1.125000"/>
                                          </p:val>
                                        </p:tav>
                                        <p:tav tm="100000">
                                          <p:val>
                                            <p:strVal val="#ppt_y"/>
                                          </p:val>
                                        </p:tav>
                                      </p:tavLst>
                                    </p:anim>
                                    <p:animEffect transition="in" filter="wipe(up)">
                                      <p:cBhvr>
                                        <p:cTn id="31" dur="500"/>
                                        <p:tgtEl>
                                          <p:spTgt spid="1331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12293"/>
                                        </p:tgtEl>
                                        <p:attrNameLst>
                                          <p:attrName>style.visibility</p:attrName>
                                        </p:attrNameLst>
                                      </p:cBhvr>
                                      <p:to>
                                        <p:strVal val="visible"/>
                                      </p:to>
                                    </p:set>
                                    <p:animEffect transition="in" filter="checkerboard(across)">
                                      <p:cBhvr>
                                        <p:cTn id="36" dur="500"/>
                                        <p:tgtEl>
                                          <p:spTgt spid="12293"/>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13316">
                                            <p:txEl>
                                              <p:pRg st="3" end="3"/>
                                            </p:txEl>
                                          </p:spTgt>
                                        </p:tgtEl>
                                        <p:attrNameLst>
                                          <p:attrName>style.visibility</p:attrName>
                                        </p:attrNameLst>
                                      </p:cBhvr>
                                      <p:to>
                                        <p:strVal val="visible"/>
                                      </p:to>
                                    </p:set>
                                    <p:anim calcmode="lin" valueType="num">
                                      <p:cBhvr additive="base">
                                        <p:cTn id="41" dur="500"/>
                                        <p:tgtEl>
                                          <p:spTgt spid="13316">
                                            <p:txEl>
                                              <p:pRg st="3" end="3"/>
                                            </p:txEl>
                                          </p:spTgt>
                                        </p:tgtEl>
                                        <p:attrNameLst>
                                          <p:attrName>ppt_y</p:attrName>
                                        </p:attrNameLst>
                                      </p:cBhvr>
                                      <p:tavLst>
                                        <p:tav tm="0">
                                          <p:val>
                                            <p:strVal val="#ppt_y+#ppt_h*1.125000"/>
                                          </p:val>
                                        </p:tav>
                                        <p:tav tm="100000">
                                          <p:val>
                                            <p:strVal val="#ppt_y"/>
                                          </p:val>
                                        </p:tav>
                                      </p:tavLst>
                                    </p:anim>
                                    <p:animEffect transition="in" filter="wipe(up)">
                                      <p:cBhvr>
                                        <p:cTn id="42" dur="500"/>
                                        <p:tgtEl>
                                          <p:spTgt spid="1331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2294"/>
                                        </p:tgtEl>
                                        <p:attrNameLst>
                                          <p:attrName>style.visibility</p:attrName>
                                        </p:attrNameLst>
                                      </p:cBhvr>
                                      <p:to>
                                        <p:strVal val="visible"/>
                                      </p:to>
                                    </p:set>
                                    <p:animEffect transition="in" filter="blinds(horizontal)">
                                      <p:cBhvr>
                                        <p:cTn id="47" dur="500"/>
                                        <p:tgtEl>
                                          <p:spTgt spid="12294"/>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13316">
                                            <p:txEl>
                                              <p:pRg st="4" end="4"/>
                                            </p:txEl>
                                          </p:spTgt>
                                        </p:tgtEl>
                                        <p:attrNameLst>
                                          <p:attrName>style.visibility</p:attrName>
                                        </p:attrNameLst>
                                      </p:cBhvr>
                                      <p:to>
                                        <p:strVal val="visible"/>
                                      </p:to>
                                    </p:set>
                                    <p:anim calcmode="lin" valueType="num">
                                      <p:cBhvr additive="base">
                                        <p:cTn id="52" dur="500"/>
                                        <p:tgtEl>
                                          <p:spTgt spid="13316">
                                            <p:txEl>
                                              <p:pRg st="4" end="4"/>
                                            </p:txEl>
                                          </p:spTgt>
                                        </p:tgtEl>
                                        <p:attrNameLst>
                                          <p:attrName>ppt_y</p:attrName>
                                        </p:attrNameLst>
                                      </p:cBhvr>
                                      <p:tavLst>
                                        <p:tav tm="0">
                                          <p:val>
                                            <p:strVal val="#ppt_y+#ppt_h*1.125000"/>
                                          </p:val>
                                        </p:tav>
                                        <p:tav tm="100000">
                                          <p:val>
                                            <p:strVal val="#ppt_y"/>
                                          </p:val>
                                        </p:tav>
                                      </p:tavLst>
                                    </p:anim>
                                    <p:animEffect transition="in" filter="wipe(up)">
                                      <p:cBhvr>
                                        <p:cTn id="53" dur="500"/>
                                        <p:tgtEl>
                                          <p:spTgt spid="13316">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nodeType="clickEffect">
                                  <p:stCondLst>
                                    <p:cond delay="0"/>
                                  </p:stCondLst>
                                  <p:childTnLst>
                                    <p:set>
                                      <p:cBhvr>
                                        <p:cTn id="57" dur="1" fill="hold">
                                          <p:stCondLst>
                                            <p:cond delay="0"/>
                                          </p:stCondLst>
                                        </p:cTn>
                                        <p:tgtEl>
                                          <p:spTgt spid="12296"/>
                                        </p:tgtEl>
                                        <p:attrNameLst>
                                          <p:attrName>style.visibility</p:attrName>
                                        </p:attrNameLst>
                                      </p:cBhvr>
                                      <p:to>
                                        <p:strVal val="visible"/>
                                      </p:to>
                                    </p:set>
                                    <p:animEffect transition="in" filter="checkerboard(across)">
                                      <p:cBhvr>
                                        <p:cTn id="58"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31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49</a:t>
            </a:fld>
            <a:endParaRPr lang="en-US"/>
          </a:p>
        </p:txBody>
      </p:sp>
      <p:sp>
        <p:nvSpPr>
          <p:cNvPr id="5" name="Title 4"/>
          <p:cNvSpPr>
            <a:spLocks noGrp="1"/>
          </p:cNvSpPr>
          <p:nvPr>
            <p:ph type="title"/>
          </p:nvPr>
        </p:nvSpPr>
        <p:spPr/>
        <p:txBody>
          <a:bodyPr/>
          <a:lstStyle/>
          <a:p>
            <a:r>
              <a:rPr lang="en-US" dirty="0" smtClean="0"/>
              <a:t>Local Community Response</a:t>
            </a:r>
            <a:endParaRPr lang="en-US" dirty="0"/>
          </a:p>
        </p:txBody>
      </p:sp>
      <p:sp>
        <p:nvSpPr>
          <p:cNvPr id="6" name="Content Placeholder 5"/>
          <p:cNvSpPr>
            <a:spLocks noGrp="1"/>
          </p:cNvSpPr>
          <p:nvPr>
            <p:ph sz="quarter" idx="13"/>
          </p:nvPr>
        </p:nvSpPr>
        <p:spPr>
          <a:xfrm>
            <a:off x="611560" y="1844824"/>
            <a:ext cx="7920880" cy="3474720"/>
          </a:xfrm>
        </p:spPr>
        <p:txBody>
          <a:bodyPr>
            <a:normAutofit/>
          </a:bodyPr>
          <a:lstStyle/>
          <a:p>
            <a:r>
              <a:rPr lang="en-US" sz="3200" dirty="0" smtClean="0"/>
              <a:t>Resource needs</a:t>
            </a:r>
          </a:p>
          <a:p>
            <a:r>
              <a:rPr lang="en-US" sz="3200" dirty="0" smtClean="0"/>
              <a:t>Bottom up</a:t>
            </a:r>
          </a:p>
          <a:p>
            <a:r>
              <a:rPr lang="en-US" sz="3200" dirty="0" smtClean="0"/>
              <a:t>Community participation - recycling, reusing, good practices </a:t>
            </a:r>
            <a:endParaRPr lang="en-US" sz="3200" dirty="0"/>
          </a:p>
        </p:txBody>
      </p:sp>
    </p:spTree>
    <p:extLst>
      <p:ext uri="{BB962C8B-B14F-4D97-AF65-F5344CB8AC3E}">
        <p14:creationId xmlns:p14="http://schemas.microsoft.com/office/powerpoint/2010/main" val="32961582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060448" y="1520952"/>
            <a:ext cx="5029200" cy="46482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a:p>
        </p:txBody>
      </p:sp>
      <p:sp>
        <p:nvSpPr>
          <p:cNvPr id="14" name="Oval 13"/>
          <p:cNvSpPr/>
          <p:nvPr/>
        </p:nvSpPr>
        <p:spPr>
          <a:xfrm>
            <a:off x="2915816" y="2348880"/>
            <a:ext cx="3352800" cy="3048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5" name="Oval 14"/>
          <p:cNvSpPr/>
          <p:nvPr/>
        </p:nvSpPr>
        <p:spPr>
          <a:xfrm>
            <a:off x="3995936" y="3284984"/>
            <a:ext cx="12954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p>
        </p:txBody>
      </p:sp>
      <p:sp>
        <p:nvSpPr>
          <p:cNvPr id="16" name="TextBox 15"/>
          <p:cNvSpPr txBox="1"/>
          <p:nvPr/>
        </p:nvSpPr>
        <p:spPr>
          <a:xfrm>
            <a:off x="3581400" y="1600200"/>
            <a:ext cx="1828800" cy="830997"/>
          </a:xfrm>
          <a:prstGeom prst="rect">
            <a:avLst/>
          </a:prstGeom>
          <a:noFill/>
        </p:spPr>
        <p:txBody>
          <a:bodyPr wrap="square" rtlCol="0">
            <a:spAutoFit/>
          </a:bodyPr>
          <a:lstStyle/>
          <a:p>
            <a:pPr algn="ctr"/>
            <a:r>
              <a:rPr lang="en-CA" sz="2400" dirty="0" smtClean="0">
                <a:solidFill>
                  <a:schemeClr val="bg1"/>
                </a:solidFill>
              </a:rPr>
              <a:t>Total Asset Value</a:t>
            </a:r>
            <a:endParaRPr lang="en-CA" sz="2400" dirty="0">
              <a:solidFill>
                <a:schemeClr val="bg1"/>
              </a:solidFill>
            </a:endParaRPr>
          </a:p>
        </p:txBody>
      </p:sp>
      <p:sp>
        <p:nvSpPr>
          <p:cNvPr id="17" name="TextBox 16"/>
          <p:cNvSpPr txBox="1"/>
          <p:nvPr/>
        </p:nvSpPr>
        <p:spPr>
          <a:xfrm>
            <a:off x="3733800" y="2438400"/>
            <a:ext cx="1676400" cy="830997"/>
          </a:xfrm>
          <a:prstGeom prst="rect">
            <a:avLst/>
          </a:prstGeom>
          <a:noFill/>
        </p:spPr>
        <p:txBody>
          <a:bodyPr wrap="square" rtlCol="0">
            <a:spAutoFit/>
          </a:bodyPr>
          <a:lstStyle/>
          <a:p>
            <a:pPr algn="ctr"/>
            <a:r>
              <a:rPr lang="en-CA" sz="2400" dirty="0" smtClean="0">
                <a:solidFill>
                  <a:schemeClr val="bg1"/>
                </a:solidFill>
              </a:rPr>
              <a:t>Asset at risk value</a:t>
            </a:r>
            <a:endParaRPr lang="en-CA" sz="2400" dirty="0">
              <a:solidFill>
                <a:schemeClr val="bg1"/>
              </a:solidFill>
            </a:endParaRPr>
          </a:p>
        </p:txBody>
      </p:sp>
      <p:sp>
        <p:nvSpPr>
          <p:cNvPr id="18" name="TextBox 17"/>
          <p:cNvSpPr txBox="1"/>
          <p:nvPr/>
        </p:nvSpPr>
        <p:spPr>
          <a:xfrm>
            <a:off x="3923928" y="3356992"/>
            <a:ext cx="1447800" cy="1015663"/>
          </a:xfrm>
          <a:prstGeom prst="rect">
            <a:avLst/>
          </a:prstGeom>
          <a:noFill/>
        </p:spPr>
        <p:txBody>
          <a:bodyPr wrap="square" rtlCol="0">
            <a:spAutoFit/>
          </a:bodyPr>
          <a:lstStyle/>
          <a:p>
            <a:pPr algn="ctr"/>
            <a:r>
              <a:rPr lang="en-CA" sz="2000" dirty="0" smtClean="0">
                <a:solidFill>
                  <a:schemeClr val="bg1"/>
                </a:solidFill>
              </a:rPr>
              <a:t>Actual damage value</a:t>
            </a:r>
            <a:endParaRPr lang="en-CA" sz="2000" dirty="0">
              <a:solidFill>
                <a:schemeClr val="bg1"/>
              </a:solidFill>
            </a:endParaRPr>
          </a:p>
        </p:txBody>
      </p:sp>
      <p:sp>
        <p:nvSpPr>
          <p:cNvPr id="20" name="TextBox 19"/>
          <p:cNvSpPr txBox="1"/>
          <p:nvPr/>
        </p:nvSpPr>
        <p:spPr>
          <a:xfrm>
            <a:off x="4879848" y="1901952"/>
            <a:ext cx="3352800" cy="369332"/>
          </a:xfrm>
          <a:prstGeom prst="rect">
            <a:avLst/>
          </a:prstGeom>
          <a:noFill/>
        </p:spPr>
        <p:txBody>
          <a:bodyPr wrap="square" rtlCol="0">
            <a:spAutoFit/>
          </a:bodyPr>
          <a:lstStyle/>
          <a:p>
            <a:endParaRPr lang="en-CA" dirty="0"/>
          </a:p>
        </p:txBody>
      </p:sp>
      <p:sp>
        <p:nvSpPr>
          <p:cNvPr id="9" name="Date Placeholder 8"/>
          <p:cNvSpPr>
            <a:spLocks noGrp="1"/>
          </p:cNvSpPr>
          <p:nvPr>
            <p:ph type="dt" sz="half" idx="10"/>
          </p:nvPr>
        </p:nvSpPr>
        <p:spPr/>
        <p:txBody>
          <a:bodyPr/>
          <a:lstStyle/>
          <a:p>
            <a:pPr>
              <a:defRPr/>
            </a:pPr>
            <a:r>
              <a:rPr lang="en-CA" smtClean="0"/>
              <a:t>PART 2-PM, November 12, 2016</a:t>
            </a:r>
            <a:endParaRPr lang="en-US" dirty="0"/>
          </a:p>
        </p:txBody>
      </p:sp>
      <p:sp>
        <p:nvSpPr>
          <p:cNvPr id="11" name="Footer Placeholder 10"/>
          <p:cNvSpPr>
            <a:spLocks noGrp="1"/>
          </p:cNvSpPr>
          <p:nvPr>
            <p:ph type="ftr" sz="quarter" idx="11"/>
          </p:nvPr>
        </p:nvSpPr>
        <p:spPr/>
        <p:txBody>
          <a:bodyPr/>
          <a:lstStyle/>
          <a:p>
            <a:pPr>
              <a:defRPr/>
            </a:pPr>
            <a:r>
              <a:rPr lang="en-US" smtClean="0"/>
              <a:t>China-ASEAN Advanced Academy on Oceans Law and Governance2</a:t>
            </a:r>
            <a:endParaRPr lang="en-US" dirty="0"/>
          </a:p>
        </p:txBody>
      </p:sp>
      <p:sp>
        <p:nvSpPr>
          <p:cNvPr id="10" name="Slide Number Placeholder 9"/>
          <p:cNvSpPr>
            <a:spLocks noGrp="1"/>
          </p:cNvSpPr>
          <p:nvPr>
            <p:ph type="sldNum" sz="quarter" idx="12"/>
          </p:nvPr>
        </p:nvSpPr>
        <p:spPr/>
        <p:txBody>
          <a:bodyPr/>
          <a:lstStyle/>
          <a:p>
            <a:pPr>
              <a:defRPr/>
            </a:pPr>
            <a:fld id="{0407C440-5A21-43BE-AB99-4DAD4C41DB72}" type="slidenum">
              <a:rPr lang="en-US" smtClean="0"/>
              <a:pPr>
                <a:defRPr/>
              </a:pPr>
              <a:t>5</a:t>
            </a:fld>
            <a:endParaRPr lang="en-US"/>
          </a:p>
        </p:txBody>
      </p:sp>
      <p:sp>
        <p:nvSpPr>
          <p:cNvPr id="2" name="Title 1"/>
          <p:cNvSpPr>
            <a:spLocks noGrp="1"/>
          </p:cNvSpPr>
          <p:nvPr>
            <p:ph type="title"/>
          </p:nvPr>
        </p:nvSpPr>
        <p:spPr>
          <a:xfrm>
            <a:off x="323528" y="260648"/>
            <a:ext cx="8424936" cy="1143000"/>
          </a:xfrm>
        </p:spPr>
        <p:txBody>
          <a:bodyPr/>
          <a:lstStyle/>
          <a:p>
            <a:r>
              <a:rPr lang="en-US" sz="4000" dirty="0" smtClean="0"/>
              <a:t>Asset - At-Risk Assessment-  Damage Model</a:t>
            </a:r>
            <a:endParaRPr lang="en-US" sz="4000" dirty="0"/>
          </a:p>
        </p:txBody>
      </p:sp>
    </p:spTree>
    <p:extLst>
      <p:ext uri="{BB962C8B-B14F-4D97-AF65-F5344CB8AC3E}">
        <p14:creationId xmlns:p14="http://schemas.microsoft.com/office/powerpoint/2010/main" val="3148354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ssolv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p:bldP spid="17" grpId="0"/>
      <p:bldP spid="18"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156176" y="6492875"/>
            <a:ext cx="2514600" cy="365125"/>
          </a:xfrm>
        </p:spPr>
        <p:txBody>
          <a:bodyPr/>
          <a:lstStyle/>
          <a:p>
            <a:pPr>
              <a:defRPr/>
            </a:pPr>
            <a:r>
              <a:rPr lang="en-CA" smtClean="0"/>
              <a:t>PART 2-PM, November 12, 2016</a:t>
            </a:r>
            <a:endParaRPr lang="en-US" dirty="0"/>
          </a:p>
        </p:txBody>
      </p:sp>
      <p:sp>
        <p:nvSpPr>
          <p:cNvPr id="3" name="Footer Placeholder 2"/>
          <p:cNvSpPr>
            <a:spLocks noGrp="1"/>
          </p:cNvSpPr>
          <p:nvPr>
            <p:ph type="ftr" sz="quarter" idx="11"/>
          </p:nvPr>
        </p:nvSpPr>
        <p:spPr>
          <a:xfrm>
            <a:off x="467544" y="6492875"/>
            <a:ext cx="4834881" cy="365125"/>
          </a:xfrm>
        </p:spPr>
        <p:txBody>
          <a:bodyPr/>
          <a:lstStyle/>
          <a:p>
            <a:pPr>
              <a:defRPr/>
            </a:pPr>
            <a:r>
              <a:rPr lang="en-US" smtClean="0"/>
              <a:t>China-ASEAN Advanced Academy on Oceans Law and Governance2</a:t>
            </a:r>
            <a:endParaRPr lang="en-US" dirty="0"/>
          </a:p>
        </p:txBody>
      </p:sp>
      <p:sp>
        <p:nvSpPr>
          <p:cNvPr id="4" name="Slide Number Placeholder 3"/>
          <p:cNvSpPr>
            <a:spLocks noGrp="1"/>
          </p:cNvSpPr>
          <p:nvPr>
            <p:ph type="sldNum" sz="quarter" idx="12"/>
          </p:nvPr>
        </p:nvSpPr>
        <p:spPr>
          <a:xfrm>
            <a:off x="5364088" y="6492875"/>
            <a:ext cx="634752" cy="365125"/>
          </a:xfrm>
        </p:spPr>
        <p:txBody>
          <a:bodyPr/>
          <a:lstStyle/>
          <a:p>
            <a:pPr>
              <a:defRPr/>
            </a:pPr>
            <a:fld id="{DF648B21-2346-47DE-A0EB-A729AD9FD972}" type="slidenum">
              <a:rPr lang="en-US" smtClean="0"/>
              <a:pPr>
                <a:defRPr/>
              </a:pPr>
              <a:t>50</a:t>
            </a:fld>
            <a:endParaRPr lang="en-US" dirty="0"/>
          </a:p>
        </p:txBody>
      </p:sp>
      <p:sp>
        <p:nvSpPr>
          <p:cNvPr id="5" name="Title 4"/>
          <p:cNvSpPr>
            <a:spLocks noGrp="1"/>
          </p:cNvSpPr>
          <p:nvPr>
            <p:ph type="title"/>
          </p:nvPr>
        </p:nvSpPr>
        <p:spPr>
          <a:xfrm>
            <a:off x="827584" y="22503"/>
            <a:ext cx="6512511" cy="454169"/>
          </a:xfrm>
        </p:spPr>
        <p:txBody>
          <a:bodyPr/>
          <a:lstStyle/>
          <a:p>
            <a:r>
              <a:rPr lang="en-US" sz="2400" dirty="0" smtClean="0"/>
              <a:t>References/Websites</a:t>
            </a:r>
            <a:endParaRPr lang="en-US" sz="2400" dirty="0"/>
          </a:p>
        </p:txBody>
      </p:sp>
      <p:sp>
        <p:nvSpPr>
          <p:cNvPr id="6" name="Content Placeholder 5"/>
          <p:cNvSpPr>
            <a:spLocks noGrp="1"/>
          </p:cNvSpPr>
          <p:nvPr>
            <p:ph sz="quarter" idx="13"/>
          </p:nvPr>
        </p:nvSpPr>
        <p:spPr>
          <a:xfrm>
            <a:off x="200657" y="404664"/>
            <a:ext cx="8928992" cy="3474720"/>
          </a:xfrm>
        </p:spPr>
        <p:txBody>
          <a:bodyPr>
            <a:noAutofit/>
          </a:bodyPr>
          <a:lstStyle/>
          <a:p>
            <a:pPr>
              <a:buFont typeface="Wingdings" charset="2"/>
              <a:buChar char="²"/>
            </a:pPr>
            <a:r>
              <a:rPr lang="en-US" sz="1050" dirty="0" smtClean="0"/>
              <a:t>NASA National Aeronautic and Space Administration (USA) - </a:t>
            </a:r>
            <a:r>
              <a:rPr lang="en-US" sz="1000" dirty="0" smtClean="0">
                <a:hlinkClick r:id="rId2"/>
              </a:rPr>
              <a:t>http</a:t>
            </a:r>
            <a:r>
              <a:rPr lang="en-US" sz="1000" dirty="0">
                <a:hlinkClick r:id="rId2"/>
              </a:rPr>
              <a:t>://www.nasa.gov/mission_pages/noaa-n/climate/</a:t>
            </a:r>
            <a:r>
              <a:rPr lang="en-US" sz="1000" dirty="0" smtClean="0">
                <a:hlinkClick r:id="rId2"/>
              </a:rPr>
              <a:t>climate_weather.html</a:t>
            </a:r>
            <a:endParaRPr lang="en-US" sz="1000" dirty="0" smtClean="0"/>
          </a:p>
          <a:p>
            <a:pPr>
              <a:buFont typeface="Wingdings" charset="2"/>
              <a:buChar char="²"/>
            </a:pPr>
            <a:r>
              <a:rPr lang="en-US" sz="1050" dirty="0"/>
              <a:t>2016-01-23 07:48:38 Cold Weather to Continue into New Week </a:t>
            </a:r>
            <a:r>
              <a:rPr lang="en-US" sz="1050" dirty="0" smtClean="0"/>
              <a:t> -  </a:t>
            </a:r>
            <a:r>
              <a:rPr lang="en-US" sz="1050" dirty="0" err="1" smtClean="0"/>
              <a:t>CRIENGLISH.com</a:t>
            </a:r>
            <a:r>
              <a:rPr lang="en-US" sz="1050" dirty="0"/>
              <a:t>  </a:t>
            </a:r>
            <a:r>
              <a:rPr lang="en-US" sz="1050" dirty="0" smtClean="0"/>
              <a:t>Web </a:t>
            </a:r>
            <a:r>
              <a:rPr lang="en-US" sz="1050" dirty="0"/>
              <a:t>Editor: Wang Kun  </a:t>
            </a:r>
            <a:r>
              <a:rPr lang="en-US" sz="1000" dirty="0">
                <a:hlinkClick r:id="rId3"/>
              </a:rPr>
              <a:t>http://english.cri.cn/12394/2016/01/23/4203s914225.</a:t>
            </a:r>
            <a:r>
              <a:rPr lang="en-US" sz="1000" dirty="0" smtClean="0">
                <a:hlinkClick r:id="rId3"/>
              </a:rPr>
              <a:t>htm</a:t>
            </a:r>
            <a:endParaRPr lang="en-US" sz="1000" dirty="0" smtClean="0"/>
          </a:p>
          <a:p>
            <a:pPr>
              <a:buFont typeface="Wingdings" charset="2"/>
              <a:buChar char="²"/>
            </a:pPr>
            <a:r>
              <a:rPr lang="en-US" sz="1050" dirty="0"/>
              <a:t>IPCC, 2013: Summary for Policymakers. AR5. </a:t>
            </a:r>
            <a:r>
              <a:rPr lang="en-US" sz="1000" dirty="0">
                <a:hlinkClick r:id="rId4"/>
              </a:rPr>
              <a:t>https://www.ipcc.ch/report/ar5</a:t>
            </a:r>
            <a:r>
              <a:rPr lang="en-US" sz="1000" dirty="0" smtClean="0">
                <a:hlinkClick r:id="rId4"/>
              </a:rPr>
              <a:t>/</a:t>
            </a:r>
            <a:r>
              <a:rPr lang="en-US" sz="1000" dirty="0" smtClean="0"/>
              <a:t> </a:t>
            </a:r>
          </a:p>
          <a:p>
            <a:pPr>
              <a:buFont typeface="Wingdings" charset="2"/>
              <a:buChar char="²"/>
            </a:pPr>
            <a:r>
              <a:rPr lang="en-CA" sz="1050" dirty="0" smtClean="0"/>
              <a:t>ASSESSMENT </a:t>
            </a:r>
            <a:r>
              <a:rPr lang="en-CA" sz="1050" dirty="0"/>
              <a:t>OF CANADA’S MARINE </a:t>
            </a:r>
            <a:r>
              <a:rPr lang="en-CA" sz="1050" dirty="0" smtClean="0"/>
              <a:t>COASTS - Natural </a:t>
            </a:r>
            <a:r>
              <a:rPr lang="en-CA" sz="1050" dirty="0"/>
              <a:t>Resources Canada document in development (2016</a:t>
            </a:r>
            <a:r>
              <a:rPr lang="en-CA" sz="1050" dirty="0" smtClean="0"/>
              <a:t>)  </a:t>
            </a:r>
            <a:r>
              <a:rPr lang="en-CA" sz="1000" i="1" dirty="0" smtClean="0">
                <a:hlinkClick r:id="rId5"/>
              </a:rPr>
              <a:t>http</a:t>
            </a:r>
            <a:r>
              <a:rPr lang="en-CA" sz="1000" i="1" dirty="0">
                <a:hlinkClick r:id="rId5"/>
              </a:rPr>
              <a:t>://www.nrcan.gc.ca/environment/resources/publications/10766</a:t>
            </a:r>
            <a:r>
              <a:rPr lang="en-CA" sz="1000" i="1" dirty="0"/>
              <a:t> </a:t>
            </a:r>
            <a:endParaRPr lang="en-CA" sz="1000" i="1" dirty="0" smtClean="0"/>
          </a:p>
          <a:p>
            <a:pPr>
              <a:buFont typeface="Wingdings" charset="2"/>
              <a:buChar char="²"/>
            </a:pPr>
            <a:r>
              <a:rPr lang="en-CA" sz="1050" dirty="0" smtClean="0"/>
              <a:t>COIN (Coastal and Ocean Information Network) Atlantic (Canada) – Coastal Sensitivity to Sea-level rise  </a:t>
            </a:r>
            <a:r>
              <a:rPr lang="en-CA" sz="1000" dirty="0" smtClean="0">
                <a:hlinkClick r:id="rId6"/>
              </a:rPr>
              <a:t>http://coinatlantic.ca/index.php/climate-change/sea-level-rise</a:t>
            </a:r>
            <a:r>
              <a:rPr lang="en-CA" sz="1000" dirty="0" smtClean="0"/>
              <a:t> </a:t>
            </a:r>
          </a:p>
          <a:p>
            <a:pPr>
              <a:buFont typeface="Wingdings" charset="2"/>
              <a:buChar char="²"/>
            </a:pPr>
            <a:r>
              <a:rPr lang="en-CA" sz="1050" dirty="0" smtClean="0"/>
              <a:t>Guangdong Sea Level rise – Globe and Mail Report</a:t>
            </a:r>
            <a:r>
              <a:rPr lang="en-CA" sz="1050" dirty="0"/>
              <a:t>, December 5, 2015 </a:t>
            </a:r>
            <a:r>
              <a:rPr lang="en-CA" sz="1000" dirty="0">
                <a:hlinkClick r:id="rId7"/>
              </a:rPr>
              <a:t>http://www.theglobeandmail.com/news/rising-waters-prompt-chinas-sea-change-onclimate/article27608966</a:t>
            </a:r>
            <a:r>
              <a:rPr lang="en-CA" sz="1000" dirty="0" smtClean="0">
                <a:hlinkClick r:id="rId7"/>
              </a:rPr>
              <a:t>/</a:t>
            </a:r>
            <a:r>
              <a:rPr lang="en-CA" sz="1000" dirty="0" smtClean="0"/>
              <a:t> </a:t>
            </a:r>
          </a:p>
          <a:p>
            <a:pPr>
              <a:buFont typeface="Wingdings" charset="2"/>
              <a:buChar char="²"/>
            </a:pPr>
            <a:r>
              <a:rPr lang="en-CA" sz="1050" dirty="0" smtClean="0"/>
              <a:t>Report of the UN Conference on </a:t>
            </a:r>
            <a:r>
              <a:rPr lang="en-CA" sz="1050" dirty="0"/>
              <a:t>Sustainable </a:t>
            </a:r>
            <a:r>
              <a:rPr lang="en-CA" sz="1050" dirty="0" smtClean="0"/>
              <a:t>Development -  </a:t>
            </a:r>
            <a:r>
              <a:rPr lang="en-CA" sz="1050" dirty="0"/>
              <a:t>R</a:t>
            </a:r>
            <a:r>
              <a:rPr lang="en-CA" sz="1050" dirty="0" smtClean="0"/>
              <a:t>io de Janeiro, Brazil, June 20-22, 2012  </a:t>
            </a:r>
            <a:r>
              <a:rPr lang="en-CA" sz="1000" dirty="0" smtClean="0">
                <a:hlinkClick r:id="rId8"/>
              </a:rPr>
              <a:t>http</a:t>
            </a:r>
            <a:r>
              <a:rPr lang="en-CA" sz="1000" dirty="0">
                <a:hlinkClick r:id="rId8"/>
              </a:rPr>
              <a:t>://www.uncsd2012.org/content/documents/814UNCSD%20REPORT%20final%</a:t>
            </a:r>
            <a:r>
              <a:rPr lang="en-CA" sz="1000" dirty="0" smtClean="0">
                <a:hlinkClick r:id="rId8"/>
              </a:rPr>
              <a:t>20revs.pdf</a:t>
            </a:r>
            <a:endParaRPr lang="en-CA" sz="1000" dirty="0" smtClean="0"/>
          </a:p>
          <a:p>
            <a:pPr>
              <a:buFont typeface="Wingdings" charset="2"/>
              <a:buChar char="²"/>
            </a:pPr>
            <a:r>
              <a:rPr lang="en-CA" sz="1050" dirty="0" smtClean="0"/>
              <a:t>Coastal Zones: Solutions for the 21</a:t>
            </a:r>
            <a:r>
              <a:rPr lang="en-CA" sz="1050" baseline="30000" dirty="0" smtClean="0"/>
              <a:t>st</a:t>
            </a:r>
            <a:r>
              <a:rPr lang="en-CA" sz="1050" dirty="0" smtClean="0"/>
              <a:t> Century – Chapter 9 – Managing Adaptation to Coastal </a:t>
            </a:r>
            <a:r>
              <a:rPr lang="en-CA" sz="1050" dirty="0"/>
              <a:t>Climate Change </a:t>
            </a:r>
            <a:r>
              <a:rPr lang="en-CA" sz="1000" dirty="0">
                <a:hlinkClick r:id="rId9"/>
              </a:rPr>
              <a:t>https://books.google.ca</a:t>
            </a:r>
            <a:r>
              <a:rPr lang="en-CA" sz="1000" dirty="0" smtClean="0">
                <a:hlinkClick r:id="rId9"/>
              </a:rPr>
              <a:t>/</a:t>
            </a:r>
            <a:r>
              <a:rPr lang="en-CA" sz="1000" dirty="0" smtClean="0"/>
              <a:t> </a:t>
            </a:r>
          </a:p>
          <a:p>
            <a:pPr>
              <a:buFont typeface="Wingdings" charset="2"/>
              <a:buChar char="²"/>
            </a:pPr>
            <a:r>
              <a:rPr lang="en-CA" sz="1050" dirty="0" smtClean="0"/>
              <a:t>Introduction to System Dynamics – System </a:t>
            </a:r>
            <a:r>
              <a:rPr lang="en-CA" sz="1050" dirty="0"/>
              <a:t>Dynamics Society (NY</a:t>
            </a:r>
            <a:r>
              <a:rPr lang="en-CA" sz="1050" dirty="0" smtClean="0"/>
              <a:t>, USA</a:t>
            </a:r>
            <a:r>
              <a:rPr lang="en-CA" sz="1050" dirty="0"/>
              <a:t>)</a:t>
            </a:r>
            <a:r>
              <a:rPr lang="en-CA" sz="1000" dirty="0"/>
              <a:t> </a:t>
            </a:r>
            <a:r>
              <a:rPr lang="en-CA" sz="1000" dirty="0">
                <a:hlinkClick r:id="rId10"/>
              </a:rPr>
              <a:t>http://www.systemdynamics.org/what-is-s</a:t>
            </a:r>
            <a:r>
              <a:rPr lang="en-CA" sz="1000" dirty="0" smtClean="0">
                <a:hlinkClick r:id="rId10"/>
              </a:rPr>
              <a:t>/</a:t>
            </a:r>
            <a:r>
              <a:rPr lang="en-CA" sz="1000" dirty="0" smtClean="0"/>
              <a:t> </a:t>
            </a:r>
          </a:p>
          <a:p>
            <a:pPr>
              <a:buFont typeface="Wingdings" charset="2"/>
              <a:buChar char="²"/>
            </a:pPr>
            <a:r>
              <a:rPr lang="en-CA" sz="1050" dirty="0" smtClean="0"/>
              <a:t>ArcGIS, </a:t>
            </a:r>
            <a:r>
              <a:rPr lang="en-CA" sz="1050" dirty="0" err="1" smtClean="0"/>
              <a:t>Esri</a:t>
            </a:r>
            <a:r>
              <a:rPr lang="en-CA" sz="1050" dirty="0" smtClean="0"/>
              <a:t> Systems </a:t>
            </a:r>
            <a:r>
              <a:rPr lang="en-CA" sz="1050" dirty="0"/>
              <a:t>- </a:t>
            </a:r>
            <a:r>
              <a:rPr lang="en-CA" sz="1050" dirty="0">
                <a:hlinkClick r:id="rId11"/>
              </a:rPr>
              <a:t>https://www.arcgis.com/features</a:t>
            </a:r>
            <a:r>
              <a:rPr lang="en-CA" sz="1050" dirty="0" smtClean="0">
                <a:hlinkClick r:id="rId11"/>
              </a:rPr>
              <a:t>/</a:t>
            </a:r>
            <a:r>
              <a:rPr lang="en-CA" sz="1050" dirty="0" smtClean="0"/>
              <a:t> </a:t>
            </a:r>
          </a:p>
          <a:p>
            <a:pPr>
              <a:buFont typeface="Wingdings" charset="2"/>
              <a:buChar char="²"/>
            </a:pPr>
            <a:r>
              <a:rPr lang="en-CA" sz="1050" dirty="0" smtClean="0"/>
              <a:t>STELLA SD Software, ISEEE Systems </a:t>
            </a:r>
            <a:r>
              <a:rPr lang="en-CA" sz="1000" dirty="0"/>
              <a:t>- </a:t>
            </a:r>
            <a:r>
              <a:rPr lang="en-CA" sz="1000" dirty="0">
                <a:hlinkClick r:id="rId12"/>
              </a:rPr>
              <a:t>http://</a:t>
            </a:r>
            <a:r>
              <a:rPr lang="en-CA" sz="1000" dirty="0" smtClean="0">
                <a:hlinkClick r:id="rId12"/>
              </a:rPr>
              <a:t>www.iseesystems.com</a:t>
            </a:r>
            <a:r>
              <a:rPr lang="en-CA" sz="1000" dirty="0" smtClean="0"/>
              <a:t> </a:t>
            </a:r>
          </a:p>
          <a:p>
            <a:pPr>
              <a:buFont typeface="Wingdings" charset="2"/>
              <a:buChar char="²"/>
            </a:pPr>
            <a:r>
              <a:rPr lang="en-CA" sz="1050" dirty="0" err="1" smtClean="0"/>
              <a:t>Vensim</a:t>
            </a:r>
            <a:r>
              <a:rPr lang="en-CA" sz="1050" dirty="0" smtClean="0"/>
              <a:t> SD Software, </a:t>
            </a:r>
            <a:r>
              <a:rPr lang="en-CA" sz="1050" dirty="0" err="1" smtClean="0"/>
              <a:t>Ventana</a:t>
            </a:r>
            <a:r>
              <a:rPr lang="en-CA" sz="1050" dirty="0" smtClean="0"/>
              <a:t> Systems, Inc.</a:t>
            </a:r>
            <a:r>
              <a:rPr lang="en-CA" sz="1000" dirty="0" smtClean="0"/>
              <a:t> </a:t>
            </a:r>
            <a:r>
              <a:rPr lang="en-CA" sz="1000" dirty="0"/>
              <a:t>- </a:t>
            </a:r>
            <a:r>
              <a:rPr lang="en-CA" sz="1000" dirty="0">
                <a:hlinkClick r:id="rId13"/>
              </a:rPr>
              <a:t>http://</a:t>
            </a:r>
            <a:r>
              <a:rPr lang="en-CA" sz="1000" dirty="0" smtClean="0">
                <a:hlinkClick r:id="rId13"/>
              </a:rPr>
              <a:t>vensim.com</a:t>
            </a:r>
            <a:r>
              <a:rPr lang="en-CA" sz="1000" dirty="0" smtClean="0"/>
              <a:t> </a:t>
            </a:r>
          </a:p>
          <a:p>
            <a:pPr>
              <a:buFont typeface="Wingdings" charset="2"/>
              <a:buChar char="²"/>
            </a:pPr>
            <a:r>
              <a:rPr lang="en-CA" sz="1050" dirty="0" smtClean="0"/>
              <a:t>International Society on </a:t>
            </a:r>
            <a:r>
              <a:rPr lang="en-CA" sz="1050" dirty="0" err="1" smtClean="0"/>
              <a:t>Multicriteria</a:t>
            </a:r>
            <a:r>
              <a:rPr lang="en-CA" sz="1050" dirty="0" smtClean="0"/>
              <a:t> </a:t>
            </a:r>
            <a:r>
              <a:rPr lang="en-CA" sz="1050" dirty="0"/>
              <a:t>Decision Making (INFORMS)</a:t>
            </a:r>
            <a:r>
              <a:rPr lang="en-CA" sz="1000" dirty="0"/>
              <a:t> - </a:t>
            </a:r>
            <a:r>
              <a:rPr lang="en-CA" sz="1000" dirty="0">
                <a:hlinkClick r:id="rId14"/>
              </a:rPr>
              <a:t>https://www.informs.org/Community/</a:t>
            </a:r>
            <a:r>
              <a:rPr lang="en-CA" sz="1000" dirty="0" smtClean="0">
                <a:hlinkClick r:id="rId14"/>
              </a:rPr>
              <a:t>MCDM</a:t>
            </a:r>
            <a:r>
              <a:rPr lang="en-CA" sz="1000" dirty="0"/>
              <a:t> ; </a:t>
            </a:r>
            <a:r>
              <a:rPr lang="en-CA" sz="1000" dirty="0">
                <a:hlinkClick r:id="rId15"/>
              </a:rPr>
              <a:t>http://</a:t>
            </a:r>
            <a:r>
              <a:rPr lang="en-CA" sz="1000" dirty="0" smtClean="0">
                <a:hlinkClick r:id="rId15"/>
              </a:rPr>
              <a:t>www.mcdmsociety.org</a:t>
            </a:r>
            <a:r>
              <a:rPr lang="en-CA" sz="1000" dirty="0" smtClean="0"/>
              <a:t> </a:t>
            </a:r>
          </a:p>
          <a:p>
            <a:pPr marL="228600" lvl="1">
              <a:buFont typeface="Wingdings" charset="2"/>
              <a:buChar char="²"/>
            </a:pPr>
            <a:r>
              <a:rPr lang="en-CA" sz="1050" dirty="0" smtClean="0"/>
              <a:t>AHP Software – Expert Choice - </a:t>
            </a:r>
            <a:r>
              <a:rPr lang="en-US" sz="1050" dirty="0"/>
              <a:t>- </a:t>
            </a:r>
            <a:r>
              <a:rPr lang="en-US" sz="1050" dirty="0">
                <a:hlinkClick r:id="rId16"/>
              </a:rPr>
              <a:t>http://expertchoice.com/about-us/our-decision-making-methodology</a:t>
            </a:r>
            <a:r>
              <a:rPr lang="en-US" sz="1050" dirty="0" smtClean="0">
                <a:hlinkClick r:id="rId16"/>
              </a:rPr>
              <a:t>/</a:t>
            </a:r>
            <a:r>
              <a:rPr lang="en-US" sz="1050" dirty="0" smtClean="0"/>
              <a:t> </a:t>
            </a:r>
          </a:p>
          <a:p>
            <a:pPr marL="228600" lvl="1">
              <a:buFont typeface="Wingdings" charset="2"/>
              <a:buChar char="²"/>
            </a:pPr>
            <a:r>
              <a:rPr lang="en-US" sz="1100" dirty="0" smtClean="0"/>
              <a:t>C-Change Website and thesis, </a:t>
            </a:r>
            <a:r>
              <a:rPr lang="en-US" sz="1100" dirty="0"/>
              <a:t>working papers -  </a:t>
            </a:r>
            <a:r>
              <a:rPr lang="en-US" sz="1100" dirty="0">
                <a:hlinkClick r:id="rId17"/>
              </a:rPr>
              <a:t>http://</a:t>
            </a:r>
            <a:r>
              <a:rPr lang="en-US" sz="1100" dirty="0" smtClean="0">
                <a:hlinkClick r:id="rId17"/>
              </a:rPr>
              <a:t>www.coastalchange.ca</a:t>
            </a:r>
            <a:r>
              <a:rPr lang="en-US" sz="1100" dirty="0" smtClean="0"/>
              <a:t> </a:t>
            </a:r>
          </a:p>
          <a:p>
            <a:pPr marL="228600" lvl="1">
              <a:buFont typeface="Wingdings" charset="2"/>
              <a:buChar char="²"/>
            </a:pPr>
            <a:r>
              <a:rPr lang="en-US" sz="1100" dirty="0" smtClean="0"/>
              <a:t>C-Change </a:t>
            </a:r>
            <a:r>
              <a:rPr lang="en-US" sz="1100" dirty="0"/>
              <a:t>Facebook site </a:t>
            </a:r>
            <a:r>
              <a:rPr lang="en-US" sz="1100" dirty="0" smtClean="0"/>
              <a:t>- </a:t>
            </a:r>
            <a:r>
              <a:rPr lang="en-US" sz="1100" dirty="0" smtClean="0">
                <a:hlinkClick r:id="rId18"/>
              </a:rPr>
              <a:t>https</a:t>
            </a:r>
            <a:r>
              <a:rPr lang="en-US" sz="1100" dirty="0">
                <a:hlinkClick r:id="rId18"/>
              </a:rPr>
              <a:t>://www.facebook.com/coastalchange</a:t>
            </a:r>
            <a:r>
              <a:rPr lang="en-US" sz="1100" dirty="0" smtClean="0">
                <a:hlinkClick r:id="rId18"/>
              </a:rPr>
              <a:t>/</a:t>
            </a:r>
            <a:r>
              <a:rPr lang="en-US" sz="1100" dirty="0" smtClean="0"/>
              <a:t> </a:t>
            </a:r>
          </a:p>
          <a:p>
            <a:pPr marL="228600" lvl="1">
              <a:buFont typeface="Wingdings" charset="2"/>
              <a:buChar char="²"/>
            </a:pPr>
            <a:r>
              <a:rPr lang="en-US" sz="1100" dirty="0" smtClean="0"/>
              <a:t>Ocean Management Research Network (OMRN</a:t>
            </a:r>
            <a:r>
              <a:rPr lang="en-US" sz="1100" dirty="0"/>
              <a:t>) website -  </a:t>
            </a:r>
            <a:r>
              <a:rPr lang="en-US" sz="1100" dirty="0">
                <a:hlinkClick r:id="rId19"/>
              </a:rPr>
              <a:t>https://www.facebook.com/pages/Ocean-Management-Research-Network-OMRN/75437331234?fref=</a:t>
            </a:r>
            <a:r>
              <a:rPr lang="en-US" sz="1100" dirty="0" smtClean="0">
                <a:hlinkClick r:id="rId19"/>
              </a:rPr>
              <a:t>ts</a:t>
            </a:r>
            <a:r>
              <a:rPr lang="en-US" sz="1100" dirty="0" smtClean="0"/>
              <a:t> </a:t>
            </a:r>
          </a:p>
          <a:p>
            <a:pPr marL="228600" lvl="1">
              <a:buFont typeface="Wingdings" charset="2"/>
              <a:buChar char="²"/>
            </a:pPr>
            <a:r>
              <a:rPr lang="en-US" sz="1100" dirty="0" smtClean="0"/>
              <a:t>Sendai Framework for Disaster </a:t>
            </a:r>
            <a:r>
              <a:rPr lang="en-US" sz="1100" dirty="0"/>
              <a:t>Risk Reduction, UNISDR - </a:t>
            </a:r>
            <a:r>
              <a:rPr lang="en-US" sz="1100" dirty="0">
                <a:hlinkClick r:id="rId20"/>
              </a:rPr>
              <a:t>http://www.unisdr.org/we/coordinate/sendai-</a:t>
            </a:r>
            <a:r>
              <a:rPr lang="en-US" sz="1100" dirty="0" smtClean="0">
                <a:hlinkClick r:id="rId20"/>
              </a:rPr>
              <a:t>framework</a:t>
            </a:r>
            <a:r>
              <a:rPr lang="en-US" sz="1100" dirty="0" smtClean="0"/>
              <a:t> </a:t>
            </a:r>
          </a:p>
          <a:p>
            <a:pPr marL="228600" lvl="1">
              <a:buFont typeface="Wingdings" charset="2"/>
              <a:buChar char="²"/>
            </a:pPr>
            <a:r>
              <a:rPr lang="en-US" sz="1100" dirty="0" smtClean="0"/>
              <a:t> </a:t>
            </a:r>
            <a:r>
              <a:rPr lang="en-US" sz="1100" dirty="0"/>
              <a:t>Hyogo Framework for Action 2005-2015: Building the resilience of nations and communities to disasters - </a:t>
            </a:r>
            <a:r>
              <a:rPr lang="en-US" sz="1100" dirty="0">
                <a:hlinkClick r:id="rId21"/>
              </a:rPr>
              <a:t>http://www.unisdr.org/we/inform/publications/</a:t>
            </a:r>
            <a:r>
              <a:rPr lang="en-US" sz="1100" dirty="0" smtClean="0">
                <a:hlinkClick r:id="rId21"/>
              </a:rPr>
              <a:t>1037</a:t>
            </a:r>
            <a:r>
              <a:rPr lang="en-US" sz="1100" dirty="0" smtClean="0"/>
              <a:t> </a:t>
            </a:r>
          </a:p>
          <a:p>
            <a:pPr marL="228600" lvl="1">
              <a:buFont typeface="Wingdings" charset="2"/>
              <a:buChar char="²"/>
            </a:pPr>
            <a:r>
              <a:rPr lang="en-US" sz="1100" dirty="0" smtClean="0"/>
              <a:t>UNFCCC COP21 </a:t>
            </a:r>
            <a:r>
              <a:rPr lang="en-US" sz="1100" dirty="0"/>
              <a:t>Paris website -  </a:t>
            </a:r>
            <a:r>
              <a:rPr lang="en-US" sz="1100" dirty="0">
                <a:hlinkClick r:id="rId22"/>
              </a:rPr>
              <a:t>http://unfccc.int/documentation/documents/advanced_search/items/6911.php?priref=</a:t>
            </a:r>
            <a:r>
              <a:rPr lang="en-US" sz="1100" dirty="0" smtClean="0">
                <a:hlinkClick r:id="rId22"/>
              </a:rPr>
              <a:t>600008831</a:t>
            </a:r>
            <a:r>
              <a:rPr lang="en-US" sz="1100" dirty="0"/>
              <a:t> </a:t>
            </a:r>
            <a:endParaRPr lang="en-US" sz="1100" dirty="0" smtClean="0"/>
          </a:p>
          <a:p>
            <a:pPr marL="228600" lvl="1">
              <a:buFont typeface="Wingdings" charset="2"/>
              <a:buChar char="²"/>
            </a:pPr>
            <a:r>
              <a:rPr lang="en-US" sz="1050" dirty="0"/>
              <a:t>IRENA &amp; ACE (2016). </a:t>
            </a:r>
            <a:r>
              <a:rPr lang="en-US" sz="1050" i="1" dirty="0"/>
              <a:t>Renewable Energy Outlook for ASEAN: a </a:t>
            </a:r>
            <a:r>
              <a:rPr lang="en-US" sz="1050" i="1" dirty="0" err="1"/>
              <a:t>REmap</a:t>
            </a:r>
            <a:r>
              <a:rPr lang="en-US" sz="1050" i="1" dirty="0"/>
              <a:t> Analysis. </a:t>
            </a:r>
            <a:r>
              <a:rPr lang="en-US" sz="1050" dirty="0"/>
              <a:t>International Renewable Energy Agency (IRENA), Abu Dhabi and ASEAN Centre for </a:t>
            </a:r>
            <a:r>
              <a:rPr lang="en-US" sz="1050" dirty="0" smtClean="0"/>
              <a:t>Energy(</a:t>
            </a:r>
            <a:r>
              <a:rPr lang="en-US" sz="1050" dirty="0"/>
              <a:t>ACE)</a:t>
            </a:r>
            <a:r>
              <a:rPr lang="en-US" sz="1050" dirty="0" smtClean="0"/>
              <a:t>,Jakarta- </a:t>
            </a:r>
            <a:r>
              <a:rPr lang="en-US" sz="900" dirty="0">
                <a:hlinkClick r:id="rId23"/>
              </a:rPr>
              <a:t>http://www.aseanenergy.org/resources/publications/renewable-energy-outlook-for-asean-a-remap-analysis</a:t>
            </a:r>
            <a:r>
              <a:rPr lang="en-US" sz="900" dirty="0" smtClean="0">
                <a:hlinkClick r:id="rId23"/>
              </a:rPr>
              <a:t>/</a:t>
            </a:r>
            <a:r>
              <a:rPr lang="en-US" sz="900" dirty="0" smtClean="0"/>
              <a:t> </a:t>
            </a:r>
            <a:endParaRPr lang="en-US" sz="1050" dirty="0" smtClean="0"/>
          </a:p>
        </p:txBody>
      </p:sp>
    </p:spTree>
    <p:extLst>
      <p:ext uri="{BB962C8B-B14F-4D97-AF65-F5344CB8AC3E}">
        <p14:creationId xmlns:p14="http://schemas.microsoft.com/office/powerpoint/2010/main" val="223966262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51</a:t>
            </a:fld>
            <a:endParaRPr lang="en-US"/>
          </a:p>
        </p:txBody>
      </p:sp>
      <p:pic>
        <p:nvPicPr>
          <p:cNvPr id="7" name="Picture 2" descr="head_bckg"/>
          <p:cNvPicPr>
            <a:picLocks noChangeAspect="1" noChangeArrowheads="1"/>
          </p:cNvPicPr>
          <p:nvPr/>
        </p:nvPicPr>
        <p:blipFill>
          <a:blip r:embed="rId2" cstate="print"/>
          <a:srcRect/>
          <a:stretch>
            <a:fillRect/>
          </a:stretch>
        </p:blipFill>
        <p:spPr bwMode="auto">
          <a:xfrm>
            <a:off x="13985" y="2708920"/>
            <a:ext cx="9144000" cy="1512168"/>
          </a:xfrm>
          <a:prstGeom prst="rect">
            <a:avLst/>
          </a:prstGeom>
          <a:noFill/>
          <a:ln w="9525">
            <a:noFill/>
            <a:miter lim="800000"/>
            <a:headEnd/>
            <a:tailEnd/>
          </a:ln>
        </p:spPr>
      </p:pic>
      <p:sp>
        <p:nvSpPr>
          <p:cNvPr id="8" name="Rectangle 4"/>
          <p:cNvSpPr>
            <a:spLocks noChangeArrowheads="1"/>
          </p:cNvSpPr>
          <p:nvPr/>
        </p:nvSpPr>
        <p:spPr bwMode="auto">
          <a:xfrm>
            <a:off x="33700" y="2420888"/>
            <a:ext cx="9144000" cy="457200"/>
          </a:xfrm>
          <a:prstGeom prst="rect">
            <a:avLst/>
          </a:prstGeom>
          <a:noFill/>
          <a:ln w="9525">
            <a:noFill/>
            <a:miter lim="800000"/>
            <a:headEnd/>
            <a:tailEnd/>
          </a:ln>
          <a:effectLst/>
        </p:spPr>
        <p:txBody>
          <a:bodyPr wrap="none" anchor="ctr">
            <a:spAutoFit/>
          </a:bodyPr>
          <a:lstStyle/>
          <a:p>
            <a:pPr fontAlgn="auto">
              <a:spcBef>
                <a:spcPts val="0"/>
              </a:spcBef>
              <a:spcAft>
                <a:spcPts val="0"/>
              </a:spcAft>
              <a:defRPr/>
            </a:pPr>
            <a:endParaRPr lang="en-US">
              <a:latin typeface="+mn-lt"/>
            </a:endParaRPr>
          </a:p>
        </p:txBody>
      </p:sp>
      <p:sp>
        <p:nvSpPr>
          <p:cNvPr id="9" name="Rectangle 5"/>
          <p:cNvSpPr>
            <a:spLocks noChangeArrowheads="1"/>
          </p:cNvSpPr>
          <p:nvPr/>
        </p:nvSpPr>
        <p:spPr bwMode="auto">
          <a:xfrm>
            <a:off x="-423500" y="2878088"/>
            <a:ext cx="9144000" cy="0"/>
          </a:xfrm>
          <a:prstGeom prst="rect">
            <a:avLst/>
          </a:prstGeom>
          <a:noFill/>
          <a:ln w="9525">
            <a:noFill/>
            <a:miter lim="800000"/>
            <a:headEnd/>
            <a:tailEnd/>
          </a:ln>
          <a:effectLst/>
        </p:spPr>
        <p:txBody>
          <a:bodyPr wrap="none" anchor="ctr">
            <a:spAutoFit/>
          </a:bodyPr>
          <a:lstStyle/>
          <a:p>
            <a:pPr>
              <a:tabLst>
                <a:tab pos="2971800" algn="ctr"/>
                <a:tab pos="5943600" algn="r"/>
              </a:tabLst>
              <a:defRPr/>
            </a:pPr>
            <a:r>
              <a:rPr lang="en-US" sz="2000">
                <a:ea typeface="Cambria" pitchFamily="18" charset="0"/>
                <a:cs typeface="Times New Roman" pitchFamily="18" charset="0"/>
              </a:rPr>
              <a:t>  </a:t>
            </a:r>
            <a:endParaRPr lang="en-US" sz="800"/>
          </a:p>
          <a:p>
            <a:pPr eaLnBrk="0" hangingPunct="0">
              <a:tabLst>
                <a:tab pos="2971800" algn="ctr"/>
                <a:tab pos="5943600" algn="r"/>
              </a:tabLst>
              <a:defRPr/>
            </a:pPr>
            <a:endParaRPr lang="en-US"/>
          </a:p>
        </p:txBody>
      </p:sp>
      <p:sp>
        <p:nvSpPr>
          <p:cNvPr id="10" name="Rectangle 6"/>
          <p:cNvSpPr>
            <a:spLocks noChangeArrowheads="1"/>
          </p:cNvSpPr>
          <p:nvPr/>
        </p:nvSpPr>
        <p:spPr bwMode="auto">
          <a:xfrm>
            <a:off x="-423500" y="3116213"/>
            <a:ext cx="9144000" cy="0"/>
          </a:xfrm>
          <a:prstGeom prst="rect">
            <a:avLst/>
          </a:prstGeom>
          <a:noFill/>
          <a:ln w="9525">
            <a:noFill/>
            <a:miter lim="800000"/>
            <a:headEnd/>
            <a:tailEnd/>
          </a:ln>
          <a:effectLst/>
        </p:spPr>
        <p:txBody>
          <a:bodyPr wrap="none" anchor="ctr">
            <a:spAutoFit/>
          </a:bodyPr>
          <a:lstStyle/>
          <a:p>
            <a:pPr>
              <a:tabLst>
                <a:tab pos="2971800" algn="ctr"/>
                <a:tab pos="5943600" algn="r"/>
              </a:tabLst>
              <a:defRPr/>
            </a:pPr>
            <a:endParaRPr lang="en-US"/>
          </a:p>
        </p:txBody>
      </p:sp>
      <p:sp>
        <p:nvSpPr>
          <p:cNvPr id="11" name="Rectangle 7"/>
          <p:cNvSpPr>
            <a:spLocks noChangeArrowheads="1"/>
          </p:cNvSpPr>
          <p:nvPr/>
        </p:nvSpPr>
        <p:spPr bwMode="auto">
          <a:xfrm>
            <a:off x="-423500" y="3316238"/>
            <a:ext cx="9144000" cy="0"/>
          </a:xfrm>
          <a:prstGeom prst="rect">
            <a:avLst/>
          </a:prstGeom>
          <a:noFill/>
          <a:ln w="9525">
            <a:noFill/>
            <a:miter lim="800000"/>
            <a:headEnd/>
            <a:tailEnd/>
          </a:ln>
          <a:effectLst/>
        </p:spPr>
        <p:txBody>
          <a:bodyPr wrap="none" anchor="ctr">
            <a:spAutoFit/>
          </a:bodyPr>
          <a:lstStyle/>
          <a:p>
            <a:pPr>
              <a:tabLst>
                <a:tab pos="2971800" algn="ctr"/>
                <a:tab pos="5943600" algn="r"/>
              </a:tabLst>
              <a:defRPr/>
            </a:pPr>
            <a:endParaRPr lang="en-US"/>
          </a:p>
        </p:txBody>
      </p:sp>
      <p:pic>
        <p:nvPicPr>
          <p:cNvPr id="12" name="Picture 1" descr="IDRC_300"/>
          <p:cNvPicPr>
            <a:picLocks noChangeAspect="1" noChangeArrowheads="1"/>
          </p:cNvPicPr>
          <p:nvPr/>
        </p:nvPicPr>
        <p:blipFill>
          <a:blip r:embed="rId3" cstate="print"/>
          <a:srcRect/>
          <a:stretch>
            <a:fillRect/>
          </a:stretch>
        </p:blipFill>
        <p:spPr bwMode="auto">
          <a:xfrm>
            <a:off x="338500" y="3030488"/>
            <a:ext cx="952500" cy="238125"/>
          </a:xfrm>
          <a:prstGeom prst="rect">
            <a:avLst/>
          </a:prstGeom>
          <a:noFill/>
          <a:ln w="9525">
            <a:noFill/>
            <a:miter lim="800000"/>
            <a:headEnd/>
            <a:tailEnd/>
          </a:ln>
        </p:spPr>
      </p:pic>
      <p:pic>
        <p:nvPicPr>
          <p:cNvPr id="13" name="Picture 2" descr="Social Sciences and Humanities Research Council / Conseil de recherche en sciences humaines du Canada"/>
          <p:cNvPicPr>
            <a:picLocks noChangeAspect="1" noChangeArrowheads="1"/>
          </p:cNvPicPr>
          <p:nvPr/>
        </p:nvPicPr>
        <p:blipFill>
          <a:blip r:embed="rId4" cstate="print"/>
          <a:srcRect l="8000" t="30721" r="54401" b="53760"/>
          <a:stretch>
            <a:fillRect/>
          </a:stretch>
        </p:blipFill>
        <p:spPr bwMode="auto">
          <a:xfrm>
            <a:off x="338500" y="3487688"/>
            <a:ext cx="1209675" cy="200025"/>
          </a:xfrm>
          <a:prstGeom prst="rect">
            <a:avLst/>
          </a:prstGeom>
          <a:noFill/>
          <a:ln w="9525">
            <a:noFill/>
            <a:miter lim="800000"/>
            <a:headEnd/>
            <a:tailEnd/>
          </a:ln>
        </p:spPr>
      </p:pic>
      <p:pic>
        <p:nvPicPr>
          <p:cNvPr id="14" name="Picture 13"/>
          <p:cNvPicPr>
            <a:picLocks noChangeAspect="1"/>
          </p:cNvPicPr>
          <p:nvPr/>
        </p:nvPicPr>
        <p:blipFill>
          <a:blip r:embed="rId5"/>
          <a:stretch>
            <a:fillRect/>
          </a:stretch>
        </p:blipFill>
        <p:spPr>
          <a:xfrm>
            <a:off x="0" y="1052736"/>
            <a:ext cx="9144000" cy="1618794"/>
          </a:xfrm>
          <a:prstGeom prst="rect">
            <a:avLst/>
          </a:prstGeom>
        </p:spPr>
      </p:pic>
      <p:pic>
        <p:nvPicPr>
          <p:cNvPr id="6" name="Picture 5" descr="424101_10150599317376235_329212052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9" y="4221088"/>
            <a:ext cx="9142471" cy="1944216"/>
          </a:xfrm>
          <a:prstGeom prst="rect">
            <a:avLst/>
          </a:prstGeom>
        </p:spPr>
      </p:pic>
      <p:sp>
        <p:nvSpPr>
          <p:cNvPr id="5" name="TextBox 4"/>
          <p:cNvSpPr txBox="1"/>
          <p:nvPr/>
        </p:nvSpPr>
        <p:spPr>
          <a:xfrm>
            <a:off x="1835696" y="260648"/>
            <a:ext cx="5892258" cy="769441"/>
          </a:xfrm>
          <a:prstGeom prst="rect">
            <a:avLst/>
          </a:prstGeom>
          <a:noFill/>
        </p:spPr>
        <p:txBody>
          <a:bodyPr wrap="none" rtlCol="0">
            <a:spAutoFit/>
          </a:bodyPr>
          <a:lstStyle/>
          <a:p>
            <a:r>
              <a:rPr lang="en-US" sz="4400" dirty="0" smtClean="0">
                <a:latin typeface="Futura"/>
                <a:cs typeface="Futura"/>
              </a:rPr>
              <a:t>Questions/Discussions</a:t>
            </a:r>
            <a:endParaRPr lang="en-US" sz="4400" dirty="0">
              <a:latin typeface="Futura"/>
              <a:cs typeface="Futura"/>
            </a:endParaRPr>
          </a:p>
        </p:txBody>
      </p:sp>
    </p:spTree>
    <p:extLst>
      <p:ext uri="{BB962C8B-B14F-4D97-AF65-F5344CB8AC3E}">
        <p14:creationId xmlns:p14="http://schemas.microsoft.com/office/powerpoint/2010/main" val="24652306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dirty="0"/>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6</a:t>
            </a:fld>
            <a:endParaRPr lang="en-US"/>
          </a:p>
        </p:txBody>
      </p:sp>
      <p:sp>
        <p:nvSpPr>
          <p:cNvPr id="5" name="Title 4"/>
          <p:cNvSpPr>
            <a:spLocks noGrp="1"/>
          </p:cNvSpPr>
          <p:nvPr>
            <p:ph type="title"/>
          </p:nvPr>
        </p:nvSpPr>
        <p:spPr>
          <a:xfrm>
            <a:off x="467544" y="260648"/>
            <a:ext cx="8136904" cy="1143000"/>
          </a:xfrm>
        </p:spPr>
        <p:txBody>
          <a:bodyPr/>
          <a:lstStyle/>
          <a:p>
            <a:r>
              <a:rPr lang="en-US" sz="4000" dirty="0" smtClean="0"/>
              <a:t>Isle Madame Storms Review</a:t>
            </a:r>
            <a:endParaRPr lang="en-US" sz="4000"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268761"/>
            <a:ext cx="7704856" cy="4536504"/>
          </a:xfrm>
          <a:prstGeom prst="rect">
            <a:avLst/>
          </a:prstGeom>
          <a:noFill/>
          <a:ln>
            <a:noFill/>
          </a:ln>
        </p:spPr>
      </p:pic>
    </p:spTree>
    <p:extLst>
      <p:ext uri="{BB962C8B-B14F-4D97-AF65-F5344CB8AC3E}">
        <p14:creationId xmlns:p14="http://schemas.microsoft.com/office/powerpoint/2010/main" val="3658102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CA" smtClean="0"/>
              <a:t>PART 2-PM, November 12, 2016</a:t>
            </a:r>
            <a:endParaRPr lang="en-US" dirty="0"/>
          </a:p>
        </p:txBody>
      </p:sp>
      <p:sp>
        <p:nvSpPr>
          <p:cNvPr id="5" name="Footer Placeholder 4"/>
          <p:cNvSpPr>
            <a:spLocks noGrp="1"/>
          </p:cNvSpPr>
          <p:nvPr>
            <p:ph type="ftr" sz="quarter" idx="11"/>
          </p:nvPr>
        </p:nvSpPr>
        <p:spPr/>
        <p:txBody>
          <a:bodyPr/>
          <a:lstStyle/>
          <a:p>
            <a:pPr>
              <a:defRPr/>
            </a:pPr>
            <a:r>
              <a:rPr lang="en-US" smtClean="0"/>
              <a:t>China-ASEAN Advanced Academy on Oceans Law and Governance2</a:t>
            </a:r>
            <a:endParaRPr lang="en-US" dirty="0"/>
          </a:p>
        </p:txBody>
      </p:sp>
      <p:sp>
        <p:nvSpPr>
          <p:cNvPr id="6" name="Slide Number Placeholder 5"/>
          <p:cNvSpPr>
            <a:spLocks noGrp="1"/>
          </p:cNvSpPr>
          <p:nvPr>
            <p:ph type="sldNum" sz="quarter" idx="12"/>
          </p:nvPr>
        </p:nvSpPr>
        <p:spPr/>
        <p:txBody>
          <a:bodyPr/>
          <a:lstStyle/>
          <a:p>
            <a:pPr>
              <a:defRPr/>
            </a:pPr>
            <a:fld id="{57CB21FE-4300-4027-A7C4-C4655A2F16F5}" type="slidenum">
              <a:rPr lang="en-US" smtClean="0"/>
              <a:pPr>
                <a:defRPr/>
              </a:pPr>
              <a:t>7</a:t>
            </a:fld>
            <a:endParaRPr lang="en-US"/>
          </a:p>
        </p:txBody>
      </p:sp>
      <p:sp>
        <p:nvSpPr>
          <p:cNvPr id="3" name="Title 2"/>
          <p:cNvSpPr>
            <a:spLocks noGrp="1"/>
          </p:cNvSpPr>
          <p:nvPr>
            <p:ph type="title"/>
          </p:nvPr>
        </p:nvSpPr>
        <p:spPr>
          <a:xfrm>
            <a:off x="323528" y="332656"/>
            <a:ext cx="8229600" cy="1143000"/>
          </a:xfrm>
        </p:spPr>
        <p:txBody>
          <a:bodyPr>
            <a:noAutofit/>
          </a:bodyPr>
          <a:lstStyle/>
          <a:p>
            <a:pPr marL="742950" indent="-742950">
              <a:buFont typeface="+mj-lt"/>
              <a:buAutoNum type="arabicPeriod" startAt="2"/>
            </a:pPr>
            <a:r>
              <a:rPr lang="en-US" sz="4000" dirty="0" smtClean="0"/>
              <a:t>Assessing Vulnerability </a:t>
            </a:r>
            <a:br>
              <a:rPr lang="en-US" sz="4000" dirty="0" smtClean="0"/>
            </a:br>
            <a:r>
              <a:rPr lang="en-US" sz="4000" dirty="0" smtClean="0"/>
              <a:t>Premium Crab plant –</a:t>
            </a:r>
            <a:br>
              <a:rPr lang="en-US" sz="4000" dirty="0" smtClean="0"/>
            </a:br>
            <a:r>
              <a:rPr lang="en-US" sz="4000" dirty="0" smtClean="0"/>
              <a:t>Jan 2, 2010 “No Name” storm</a:t>
            </a:r>
            <a:endParaRPr lang="en-US" sz="4000" dirty="0"/>
          </a:p>
        </p:txBody>
      </p:sp>
      <p:sp>
        <p:nvSpPr>
          <p:cNvPr id="9" name="TextBox 8"/>
          <p:cNvSpPr txBox="1"/>
          <p:nvPr/>
        </p:nvSpPr>
        <p:spPr>
          <a:xfrm>
            <a:off x="152400" y="3124200"/>
            <a:ext cx="2590800" cy="923330"/>
          </a:xfrm>
          <a:prstGeom prst="rect">
            <a:avLst/>
          </a:prstGeom>
          <a:noFill/>
        </p:spPr>
        <p:txBody>
          <a:bodyPr wrap="square" rtlCol="0">
            <a:spAutoFit/>
          </a:bodyPr>
          <a:lstStyle/>
          <a:p>
            <a:r>
              <a:rPr lang="en-US" dirty="0" smtClean="0"/>
              <a:t>Source:</a:t>
            </a:r>
          </a:p>
          <a:p>
            <a:r>
              <a:rPr lang="en-US" dirty="0" smtClean="0">
                <a:hlinkClick r:id="rId2"/>
              </a:rPr>
              <a:t>www.coastalchange.ca</a:t>
            </a:r>
            <a:r>
              <a:rPr lang="en-US" dirty="0" smtClean="0"/>
              <a:t> Gallery</a:t>
            </a:r>
            <a:endParaRPr lang="en-US" dirty="0"/>
          </a:p>
        </p:txBody>
      </p:sp>
      <p:pic>
        <p:nvPicPr>
          <p:cNvPr id="10" name="Picture 9"/>
          <p:cNvPicPr>
            <a:picLocks noChangeAspect="1"/>
          </p:cNvPicPr>
          <p:nvPr/>
        </p:nvPicPr>
        <p:blipFill>
          <a:blip r:embed="rId3" cstate="print"/>
          <a:stretch>
            <a:fillRect/>
          </a:stretch>
        </p:blipFill>
        <p:spPr>
          <a:xfrm>
            <a:off x="3275856" y="2276872"/>
            <a:ext cx="5224814" cy="3867507"/>
          </a:xfrm>
          <a:prstGeom prst="rect">
            <a:avLst/>
          </a:prstGeom>
        </p:spPr>
      </p:pic>
      <p:pic>
        <p:nvPicPr>
          <p:cNvPr id="8" name="Picture 7"/>
          <p:cNvPicPr>
            <a:picLocks noChangeAspect="1"/>
          </p:cNvPicPr>
          <p:nvPr/>
        </p:nvPicPr>
        <p:blipFill>
          <a:blip r:embed="rId4" cstate="print"/>
          <a:stretch>
            <a:fillRect/>
          </a:stretch>
        </p:blipFill>
        <p:spPr>
          <a:xfrm>
            <a:off x="2915816" y="2276872"/>
            <a:ext cx="5994400" cy="3890243"/>
          </a:xfrm>
          <a:prstGeom prst="rect">
            <a:avLst/>
          </a:prstGeom>
        </p:spPr>
      </p:pic>
    </p:spTree>
    <p:extLst>
      <p:ext uri="{BB962C8B-B14F-4D97-AF65-F5344CB8AC3E}">
        <p14:creationId xmlns:p14="http://schemas.microsoft.com/office/powerpoint/2010/main" val="8602228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lide(fromBottom)">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6</a:t>
            </a:r>
            <a:r>
              <a:rPr lang="en-US" dirty="0" smtClean="0"/>
              <a:t>. Estimating Coastal Impacts </a:t>
            </a:r>
            <a:endParaRPr lang="en-US" dirty="0"/>
          </a:p>
        </p:txBody>
      </p:sp>
      <p:sp>
        <p:nvSpPr>
          <p:cNvPr id="2" name="Date Placeholder 1"/>
          <p:cNvSpPr>
            <a:spLocks noGrp="1"/>
          </p:cNvSpPr>
          <p:nvPr>
            <p:ph type="dt" sz="half" idx="10"/>
          </p:nvPr>
        </p:nvSpPr>
        <p:spPr/>
        <p:txBody>
          <a:bodyPr/>
          <a:lstStyle/>
          <a:p>
            <a:pPr>
              <a:defRPr/>
            </a:pPr>
            <a:r>
              <a:rPr lang="en-CA" smtClean="0"/>
              <a:t>PART 2-PM, November 12, 2016</a:t>
            </a:r>
            <a:endParaRPr lang="en-US"/>
          </a:p>
        </p:txBody>
      </p:sp>
      <p:sp>
        <p:nvSpPr>
          <p:cNvPr id="3" name="Footer Placeholder 2"/>
          <p:cNvSpPr>
            <a:spLocks noGrp="1"/>
          </p:cNvSpPr>
          <p:nvPr>
            <p:ph type="ftr" sz="quarter" idx="11"/>
          </p:nvPr>
        </p:nvSpPr>
        <p:spPr/>
        <p:txBody>
          <a:bodyPr/>
          <a:lstStyle/>
          <a:p>
            <a:pPr>
              <a:defRPr/>
            </a:pPr>
            <a:r>
              <a:rPr lang="en-US" smtClean="0"/>
              <a:t>China-ASEAN Advanced Academy on Oceans Law and Governance2</a:t>
            </a:r>
            <a:endParaRPr lang="en-US"/>
          </a:p>
        </p:txBody>
      </p:sp>
      <p:sp>
        <p:nvSpPr>
          <p:cNvPr id="4" name="Slide Number Placeholder 3"/>
          <p:cNvSpPr>
            <a:spLocks noGrp="1"/>
          </p:cNvSpPr>
          <p:nvPr>
            <p:ph type="sldNum" sz="quarter" idx="12"/>
          </p:nvPr>
        </p:nvSpPr>
        <p:spPr/>
        <p:txBody>
          <a:bodyPr/>
          <a:lstStyle/>
          <a:p>
            <a:pPr>
              <a:defRPr/>
            </a:pPr>
            <a:fld id="{DF648B21-2346-47DE-A0EB-A729AD9FD972}" type="slidenum">
              <a:rPr lang="en-US" smtClean="0"/>
              <a:pPr>
                <a:defRPr/>
              </a:pPr>
              <a:t>8</a:t>
            </a:fld>
            <a:endParaRPr lang="en-US"/>
          </a:p>
        </p:txBody>
      </p:sp>
    </p:spTree>
    <p:extLst>
      <p:ext uri="{BB962C8B-B14F-4D97-AF65-F5344CB8AC3E}">
        <p14:creationId xmlns:p14="http://schemas.microsoft.com/office/powerpoint/2010/main" val="331140170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CA" smtClean="0"/>
              <a:t>PART 2-PM, November 12, 2016</a:t>
            </a:r>
            <a:endParaRPr lang="en-US" dirty="0"/>
          </a:p>
        </p:txBody>
      </p:sp>
      <p:sp>
        <p:nvSpPr>
          <p:cNvPr id="5" name="Footer Placeholder 4"/>
          <p:cNvSpPr>
            <a:spLocks noGrp="1"/>
          </p:cNvSpPr>
          <p:nvPr>
            <p:ph type="ftr" sz="quarter" idx="11"/>
          </p:nvPr>
        </p:nvSpPr>
        <p:spPr>
          <a:xfrm>
            <a:off x="467544" y="6237312"/>
            <a:ext cx="8280920" cy="365125"/>
          </a:xfrm>
        </p:spPr>
        <p:txBody>
          <a:bodyPr/>
          <a:lstStyle/>
          <a:p>
            <a:pPr>
              <a:defRPr/>
            </a:pPr>
            <a:r>
              <a:rPr lang="en-US" smtClean="0"/>
              <a:t>China-ASEAN Advanced Academy on Oceans Law and Governance2</a:t>
            </a:r>
            <a:endParaRPr lang="en-US" dirty="0"/>
          </a:p>
        </p:txBody>
      </p:sp>
      <p:sp>
        <p:nvSpPr>
          <p:cNvPr id="6" name="Slide Number Placeholder 5"/>
          <p:cNvSpPr>
            <a:spLocks noGrp="1"/>
          </p:cNvSpPr>
          <p:nvPr>
            <p:ph type="sldNum" sz="quarter" idx="12"/>
          </p:nvPr>
        </p:nvSpPr>
        <p:spPr/>
        <p:txBody>
          <a:bodyPr/>
          <a:lstStyle/>
          <a:p>
            <a:pPr>
              <a:defRPr/>
            </a:pPr>
            <a:fld id="{687EF60D-CF13-4867-B0A2-F557B9714DA8}" type="slidenum">
              <a:rPr lang="en-US" smtClean="0"/>
              <a:pPr>
                <a:defRPr/>
              </a:pPr>
              <a:t>9</a:t>
            </a:fld>
            <a:endParaRPr lang="en-US"/>
          </a:p>
        </p:txBody>
      </p:sp>
      <p:graphicFrame>
        <p:nvGraphicFramePr>
          <p:cNvPr id="7" name="Chart 6"/>
          <p:cNvGraphicFramePr/>
          <p:nvPr>
            <p:extLst>
              <p:ext uri="{D42A27DB-BD31-4B8C-83A1-F6EECF244321}">
                <p14:modId xmlns:p14="http://schemas.microsoft.com/office/powerpoint/2010/main" val="1785566057"/>
              </p:ext>
            </p:extLst>
          </p:nvPr>
        </p:nvGraphicFramePr>
        <p:xfrm>
          <a:off x="251520" y="1484784"/>
          <a:ext cx="84582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113665" name="Rectangle 1"/>
          <p:cNvSpPr>
            <a:spLocks noChangeArrowheads="1"/>
          </p:cNvSpPr>
          <p:nvPr/>
        </p:nvSpPr>
        <p:spPr bwMode="auto">
          <a:xfrm>
            <a:off x="971600" y="260648"/>
            <a:ext cx="7536706"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zh-CN" sz="2800" b="1" i="0" u="none" strike="noStrike" cap="none" normalizeH="0" baseline="0" dirty="0" smtClean="0" bmk="">
                <a:ln>
                  <a:noFill/>
                </a:ln>
                <a:solidFill>
                  <a:schemeClr val="tx1"/>
                </a:solidFill>
                <a:effectLst/>
                <a:latin typeface="Cambria" pitchFamily="18" charset="0"/>
                <a:ea typeface="Times New Roman" pitchFamily="18" charset="0"/>
              </a:rPr>
              <a:t>Isle </a:t>
            </a:r>
            <a:r>
              <a:rPr lang="en-CA" altLang="zh-CN" sz="2800" b="1" dirty="0" smtClean="0" bmk="">
                <a:latin typeface="Cambria" pitchFamily="18" charset="0"/>
                <a:ea typeface="Times New Roman" pitchFamily="18" charset="0"/>
              </a:rPr>
              <a:t>M</a:t>
            </a:r>
            <a:r>
              <a:rPr kumimoji="0" lang="en-CA" altLang="zh-CN" sz="2800" b="1" i="0" u="none" strike="noStrike" cap="none" normalizeH="0" baseline="0" dirty="0" smtClean="0" bmk="">
                <a:ln>
                  <a:noFill/>
                </a:ln>
                <a:solidFill>
                  <a:schemeClr val="tx1"/>
                </a:solidFill>
                <a:effectLst/>
                <a:latin typeface="Cambria" pitchFamily="18" charset="0"/>
                <a:ea typeface="Times New Roman" pitchFamily="18" charset="0"/>
              </a:rPr>
              <a:t>adame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zh-CN" sz="2800" b="1" i="0" u="none" strike="noStrike" cap="none" normalizeH="0" baseline="0" dirty="0" smtClean="0" bmk="">
                <a:ln>
                  <a:noFill/>
                </a:ln>
                <a:solidFill>
                  <a:schemeClr val="tx1"/>
                </a:solidFill>
                <a:effectLst/>
                <a:latin typeface="Cambria" pitchFamily="18" charset="0"/>
                <a:ea typeface="Times New Roman" pitchFamily="18" charset="0"/>
              </a:rPr>
              <a:t>Total Estimated </a:t>
            </a:r>
            <a:r>
              <a:rPr lang="en-CA" altLang="zh-CN" sz="2800" b="1" dirty="0" bmk="">
                <a:latin typeface="Cambria" pitchFamily="18" charset="0"/>
                <a:ea typeface="Times New Roman" pitchFamily="18" charset="0"/>
              </a:rPr>
              <a:t>D</a:t>
            </a:r>
            <a:r>
              <a:rPr kumimoji="0" lang="en-CA" altLang="zh-CN" sz="2800" b="1" i="0" u="none" strike="noStrike" cap="none" normalizeH="0" baseline="0" dirty="0" smtClean="0" bmk="">
                <a:ln>
                  <a:noFill/>
                </a:ln>
                <a:solidFill>
                  <a:schemeClr val="tx1"/>
                </a:solidFill>
                <a:effectLst/>
                <a:latin typeface="Cambria" pitchFamily="18" charset="0"/>
                <a:ea typeface="Times New Roman" pitchFamily="18" charset="0"/>
              </a:rPr>
              <a:t>amage </a:t>
            </a:r>
            <a:r>
              <a:rPr lang="en-CA" altLang="zh-CN" sz="2800" b="1" dirty="0" bmk="">
                <a:latin typeface="Cambria" pitchFamily="18" charset="0"/>
                <a:ea typeface="Times New Roman" pitchFamily="18" charset="0"/>
              </a:rPr>
              <a:t>C</a:t>
            </a:r>
            <a:r>
              <a:rPr kumimoji="0" lang="en-CA" altLang="zh-CN" sz="2800" b="1" i="0" u="none" strike="noStrike" cap="none" normalizeH="0" baseline="0" dirty="0" smtClean="0" bmk="">
                <a:ln>
                  <a:noFill/>
                </a:ln>
                <a:solidFill>
                  <a:schemeClr val="tx1"/>
                </a:solidFill>
                <a:effectLst/>
                <a:latin typeface="Cambria" pitchFamily="18" charset="0"/>
                <a:ea typeface="Times New Roman" pitchFamily="18" charset="0"/>
              </a:rPr>
              <a:t>osts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zh-CN" sz="2800" b="1" i="0" u="none" strike="noStrike" cap="none" normalizeH="0" baseline="0" dirty="0" smtClean="0" bmk="">
                <a:ln>
                  <a:noFill/>
                </a:ln>
                <a:solidFill>
                  <a:schemeClr val="tx1"/>
                </a:solidFill>
                <a:effectLst/>
                <a:latin typeface="Cambria" pitchFamily="18" charset="0"/>
                <a:ea typeface="Times New Roman" pitchFamily="18" charset="0"/>
              </a:rPr>
              <a:t>for Storm Scenarios I-VI</a:t>
            </a:r>
            <a:r>
              <a:rPr kumimoji="0" lang="en-CA" altLang="zh-CN" sz="2800" b="1" i="0" u="none" strike="noStrike" cap="none" normalizeH="0" baseline="0" dirty="0" smtClean="0">
                <a:ln>
                  <a:noFill/>
                </a:ln>
                <a:solidFill>
                  <a:schemeClr val="tx1"/>
                </a:solidFill>
                <a:effectLst/>
                <a:latin typeface="Cambria" pitchFamily="18" charset="0"/>
                <a:ea typeface="Times New Roman" pitchFamily="18" charset="0"/>
              </a:rPr>
              <a:t> </a:t>
            </a:r>
            <a:endParaRPr kumimoji="0" lang="en-CA" altLang="zh-CN" sz="4000" b="1"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12542876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8240</TotalTime>
  <Words>3082</Words>
  <Application>Microsoft Macintosh PowerPoint</Application>
  <PresentationFormat>On-screen Show (4:3)</PresentationFormat>
  <Paragraphs>523</Paragraphs>
  <Slides>51</Slides>
  <Notes>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54" baseType="lpstr">
      <vt:lpstr>Slipstream</vt:lpstr>
      <vt:lpstr>Document</vt:lpstr>
      <vt:lpstr>Worksheet</vt:lpstr>
      <vt:lpstr>Coastal Climate Change  &amp; Adaptation</vt:lpstr>
      <vt:lpstr>Coastal Climate Change &amp; Adaptation – Outline</vt:lpstr>
      <vt:lpstr>5. Assessing Vulnerabilities</vt:lpstr>
      <vt:lpstr>Isle Madame Asset (Pakdel 2011)</vt:lpstr>
      <vt:lpstr>Asset - At-Risk Assessment-  Damage Model</vt:lpstr>
      <vt:lpstr>Isle Madame Storms Review</vt:lpstr>
      <vt:lpstr>Assessing Vulnerability  Premium Crab plant – Jan 2, 2010 “No Name” storm</vt:lpstr>
      <vt:lpstr>6. Estimating Coastal Impacts </vt:lpstr>
      <vt:lpstr>PowerPoint Presentation</vt:lpstr>
      <vt:lpstr>PowerPoint Presentation</vt:lpstr>
      <vt:lpstr>PowerPoint Presentation</vt:lpstr>
      <vt:lpstr>Problem: Little Anse Breakwater</vt:lpstr>
      <vt:lpstr>PowerPoint Presentation</vt:lpstr>
      <vt:lpstr>7. Adaptation Problem Solving and Strategy Options</vt:lpstr>
      <vt:lpstr>Adaptation Problem Solving </vt:lpstr>
      <vt:lpstr>Adaptation Strategy Options (Pilkey &amp; Young 2009)</vt:lpstr>
      <vt:lpstr>Strategic Systems Simulation </vt:lpstr>
      <vt:lpstr>PowerPoint Presentation</vt:lpstr>
      <vt:lpstr>Systems Dynamics View – STELLA (Beigzadeh 2014)</vt:lpstr>
      <vt:lpstr>City of Charlottetown</vt:lpstr>
      <vt:lpstr>Charlottetown Attributed Land Value Assets</vt:lpstr>
      <vt:lpstr>Charlottetown Annual Storm Levels, MOWL</vt:lpstr>
      <vt:lpstr>System Dynamics View – STELLA Results</vt:lpstr>
      <vt:lpstr>Charlottetown Profile SD Results</vt:lpstr>
      <vt:lpstr>Charlottetown Controls</vt:lpstr>
      <vt:lpstr>Charlottetown Simulation Scenarios</vt:lpstr>
      <vt:lpstr>8. Evaluating Decisions</vt:lpstr>
      <vt:lpstr>Indicators for Evaluation of Strategy Alternatives </vt:lpstr>
      <vt:lpstr>Vulnerability Gap with Strategy</vt:lpstr>
      <vt:lpstr>Charlottetown Storm Simulation Results:  Vulnerability &amp; Resilience</vt:lpstr>
      <vt:lpstr>Charlottetown Storm Simulation Results</vt:lpstr>
      <vt:lpstr>Charlottetown Storm Simulation Results: Adaptive Capacity</vt:lpstr>
      <vt:lpstr>Evaluating Weighted Assets by Profile Priorities</vt:lpstr>
      <vt:lpstr>No Weights- Annualized Strategy Evaluation </vt:lpstr>
      <vt:lpstr>Participants’ Exercise – Decision Evaluation</vt:lpstr>
      <vt:lpstr>Annualized Strategy Evaluation – table form with weights </vt:lpstr>
      <vt:lpstr>Decision form – to be completed by selected nation</vt:lpstr>
      <vt:lpstr>Weighted Nationals Evaluation</vt:lpstr>
      <vt:lpstr>PowerPoint Presentation</vt:lpstr>
      <vt:lpstr>PowerPoint Presentation</vt:lpstr>
      <vt:lpstr>Conclusions toward improved community resilience:</vt:lpstr>
      <vt:lpstr>9. Climate Change Goverance</vt:lpstr>
      <vt:lpstr>Climate Change Management </vt:lpstr>
      <vt:lpstr>UNFCCC COP21 – Paris Accord</vt:lpstr>
      <vt:lpstr>Paris Accord - Reaction</vt:lpstr>
      <vt:lpstr>UNFCCC COP22 (Marrakesh) </vt:lpstr>
      <vt:lpstr>Sendai Framework</vt:lpstr>
      <vt:lpstr>International protocols </vt:lpstr>
      <vt:lpstr>Local Community Response</vt:lpstr>
      <vt:lpstr>References/Websites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 Lane</dc:creator>
  <cp:lastModifiedBy>Dan Lane</cp:lastModifiedBy>
  <cp:revision>310</cp:revision>
  <cp:lastPrinted>2016-01-25T01:01:40Z</cp:lastPrinted>
  <dcterms:created xsi:type="dcterms:W3CDTF">2011-12-05T01:06:09Z</dcterms:created>
  <dcterms:modified xsi:type="dcterms:W3CDTF">2016-11-11T15:07:06Z</dcterms:modified>
</cp:coreProperties>
</file>